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1"/>
  </p:notesMasterIdLst>
  <p:sldIdLst>
    <p:sldId id="319" r:id="rId2"/>
    <p:sldId id="256" r:id="rId3"/>
    <p:sldId id="257" r:id="rId4"/>
    <p:sldId id="258" r:id="rId5"/>
    <p:sldId id="406" r:id="rId6"/>
    <p:sldId id="259" r:id="rId7"/>
    <p:sldId id="385" r:id="rId8"/>
    <p:sldId id="386" r:id="rId9"/>
    <p:sldId id="267" r:id="rId10"/>
    <p:sldId id="407" r:id="rId11"/>
    <p:sldId id="312" r:id="rId12"/>
    <p:sldId id="275" r:id="rId13"/>
    <p:sldId id="394" r:id="rId14"/>
    <p:sldId id="395" r:id="rId15"/>
    <p:sldId id="261" r:id="rId16"/>
    <p:sldId id="341" r:id="rId17"/>
    <p:sldId id="342" r:id="rId18"/>
    <p:sldId id="262" r:id="rId19"/>
    <p:sldId id="338" r:id="rId20"/>
    <p:sldId id="339" r:id="rId21"/>
    <p:sldId id="340" r:id="rId22"/>
    <p:sldId id="273" r:id="rId23"/>
    <p:sldId id="274" r:id="rId24"/>
    <p:sldId id="280" r:id="rId25"/>
    <p:sldId id="276" r:id="rId26"/>
    <p:sldId id="281" r:id="rId27"/>
    <p:sldId id="277" r:id="rId28"/>
    <p:sldId id="278" r:id="rId29"/>
    <p:sldId id="337" r:id="rId30"/>
    <p:sldId id="288" r:id="rId31"/>
    <p:sldId id="279" r:id="rId32"/>
    <p:sldId id="283" r:id="rId33"/>
    <p:sldId id="284" r:id="rId34"/>
    <p:sldId id="282" r:id="rId35"/>
    <p:sldId id="321" r:id="rId36"/>
    <p:sldId id="322" r:id="rId37"/>
    <p:sldId id="323" r:id="rId38"/>
    <p:sldId id="324" r:id="rId39"/>
    <p:sldId id="392" r:id="rId40"/>
    <p:sldId id="391" r:id="rId41"/>
    <p:sldId id="285" r:id="rId42"/>
    <p:sldId id="286" r:id="rId43"/>
    <p:sldId id="292" r:id="rId44"/>
    <p:sldId id="401" r:id="rId45"/>
    <p:sldId id="402" r:id="rId46"/>
    <p:sldId id="403" r:id="rId47"/>
    <p:sldId id="289" r:id="rId48"/>
    <p:sldId id="287" r:id="rId49"/>
    <p:sldId id="364" r:id="rId50"/>
    <p:sldId id="356" r:id="rId51"/>
    <p:sldId id="357" r:id="rId52"/>
    <p:sldId id="358" r:id="rId53"/>
    <p:sldId id="318" r:id="rId54"/>
    <p:sldId id="359" r:id="rId55"/>
    <p:sldId id="396" r:id="rId56"/>
    <p:sldId id="397" r:id="rId57"/>
    <p:sldId id="399" r:id="rId58"/>
    <p:sldId id="346" r:id="rId59"/>
    <p:sldId id="347" r:id="rId60"/>
    <p:sldId id="390" r:id="rId61"/>
    <p:sldId id="345" r:id="rId62"/>
    <p:sldId id="387" r:id="rId63"/>
    <p:sldId id="388" r:id="rId64"/>
    <p:sldId id="389" r:id="rId65"/>
    <p:sldId id="349" r:id="rId66"/>
    <p:sldId id="351" r:id="rId67"/>
    <p:sldId id="352" r:id="rId68"/>
    <p:sldId id="426" r:id="rId69"/>
    <p:sldId id="427" r:id="rId70"/>
    <p:sldId id="428" r:id="rId71"/>
    <p:sldId id="429" r:id="rId72"/>
    <p:sldId id="354" r:id="rId73"/>
    <p:sldId id="355" r:id="rId74"/>
    <p:sldId id="360" r:id="rId75"/>
    <p:sldId id="361" r:id="rId76"/>
    <p:sldId id="348" r:id="rId77"/>
    <p:sldId id="293" r:id="rId78"/>
    <p:sldId id="317" r:id="rId79"/>
    <p:sldId id="294" r:id="rId80"/>
    <p:sldId id="297" r:id="rId81"/>
    <p:sldId id="296" r:id="rId82"/>
    <p:sldId id="295" r:id="rId83"/>
    <p:sldId id="298" r:id="rId84"/>
    <p:sldId id="299" r:id="rId85"/>
    <p:sldId id="300" r:id="rId86"/>
    <p:sldId id="362" r:id="rId87"/>
    <p:sldId id="363" r:id="rId88"/>
    <p:sldId id="367" r:id="rId89"/>
    <p:sldId id="368" r:id="rId90"/>
    <p:sldId id="369" r:id="rId91"/>
    <p:sldId id="365" r:id="rId92"/>
    <p:sldId id="380" r:id="rId93"/>
    <p:sldId id="405" r:id="rId94"/>
    <p:sldId id="384" r:id="rId95"/>
    <p:sldId id="381" r:id="rId96"/>
    <p:sldId id="382" r:id="rId97"/>
    <p:sldId id="383" r:id="rId98"/>
    <p:sldId id="331" r:id="rId99"/>
    <p:sldId id="301" r:id="rId100"/>
    <p:sldId id="306" r:id="rId101"/>
    <p:sldId id="310" r:id="rId102"/>
    <p:sldId id="302" r:id="rId103"/>
    <p:sldId id="303" r:id="rId104"/>
    <p:sldId id="311" r:id="rId105"/>
    <p:sldId id="307" r:id="rId106"/>
    <p:sldId id="325" r:id="rId107"/>
    <p:sldId id="308" r:id="rId108"/>
    <p:sldId id="316" r:id="rId109"/>
    <p:sldId id="326" r:id="rId110"/>
    <p:sldId id="336" r:id="rId111"/>
    <p:sldId id="366" r:id="rId112"/>
    <p:sldId id="327" r:id="rId113"/>
    <p:sldId id="411" r:id="rId114"/>
    <p:sldId id="410" r:id="rId115"/>
    <p:sldId id="412" r:id="rId116"/>
    <p:sldId id="413" r:id="rId117"/>
    <p:sldId id="414" r:id="rId118"/>
    <p:sldId id="415" r:id="rId119"/>
    <p:sldId id="408" r:id="rId120"/>
    <p:sldId id="409" r:id="rId121"/>
    <p:sldId id="418" r:id="rId122"/>
    <p:sldId id="416" r:id="rId123"/>
    <p:sldId id="417" r:id="rId124"/>
    <p:sldId id="419" r:id="rId125"/>
    <p:sldId id="420" r:id="rId126"/>
    <p:sldId id="421" r:id="rId127"/>
    <p:sldId id="422" r:id="rId128"/>
    <p:sldId id="425" r:id="rId129"/>
    <p:sldId id="424" r:id="rId1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8EB4E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5" autoAdjust="0"/>
    <p:restoredTop sz="94977" autoAdjust="0"/>
  </p:normalViewPr>
  <p:slideViewPr>
    <p:cSldViewPr>
      <p:cViewPr varScale="1">
        <p:scale>
          <a:sx n="74" d="100"/>
          <a:sy n="74" d="100"/>
        </p:scale>
        <p:origin x="-1524" y="5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84233-63A3-4D1B-884C-D665E63EF7F2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9C13D-7F87-454F-8944-50F70E5CAA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71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9C13D-7F87-454F-8944-50F70E5CAAF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9C13D-7F87-454F-8944-50F70E5CAAF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9C13D-7F87-454F-8944-50F70E5CAAF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9C13D-7F87-454F-8944-50F70E5CAAFD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9C13D-7F87-454F-8944-50F70E5CAAFD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9C13D-7F87-454F-8944-50F70E5CAAFD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9C13D-7F87-454F-8944-50F70E5CAAFD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8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8F09A-F69E-415C-BB9D-59D1556E0BEB}" type="datetimeFigureOut">
              <a:rPr lang="ko-KR" altLang="en-US" smtClean="0"/>
              <a:pPr/>
              <a:t>2017-03-18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25AC8-E215-47FF-A00C-853C52430B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wmf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024" y="476672"/>
            <a:ext cx="878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/>
              <a:t>2</a:t>
            </a:r>
            <a:r>
              <a:rPr lang="ko-KR" altLang="en-US" sz="2800" b="1" smtClean="0"/>
              <a:t>장</a:t>
            </a:r>
            <a:r>
              <a:rPr lang="en-US" altLang="ko-KR" sz="2800" b="1" smtClean="0"/>
              <a:t>. </a:t>
            </a:r>
            <a:r>
              <a:rPr lang="ko-KR" altLang="en-US" sz="2800" b="1" smtClean="0"/>
              <a:t>안드로이드 구조</a:t>
            </a:r>
            <a:endParaRPr lang="ko-KR" altLang="en-US" sz="2800" b="1"/>
          </a:p>
        </p:txBody>
      </p:sp>
      <p:sp>
        <p:nvSpPr>
          <p:cNvPr id="3" name="TextBox 2"/>
          <p:cNvSpPr txBox="1"/>
          <p:nvPr/>
        </p:nvSpPr>
        <p:spPr>
          <a:xfrm>
            <a:off x="827584" y="1556792"/>
            <a:ext cx="7992888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mtClean="0"/>
              <a:t> 안드로이드</a:t>
            </a:r>
            <a:r>
              <a:rPr lang="en-US" altLang="ko-KR" smtClean="0"/>
              <a:t>(OS)</a:t>
            </a:r>
            <a:r>
              <a:rPr lang="ko-KR" altLang="en-US" smtClean="0"/>
              <a:t> 구성</a:t>
            </a:r>
            <a:endParaRPr lang="en-US" altLang="ko-KR" smtClean="0"/>
          </a:p>
          <a:p>
            <a:endParaRPr lang="en-US" altLang="ko-KR" smtClean="0"/>
          </a:p>
          <a:p>
            <a:pPr>
              <a:buFont typeface="Wingdings" pitchFamily="2" charset="2"/>
              <a:buChar char="§"/>
            </a:pPr>
            <a:r>
              <a:rPr lang="ko-KR" altLang="en-US" smtClean="0"/>
              <a:t> 안드로이드 애플리케이션 구성요소</a:t>
            </a:r>
            <a:endParaRPr lang="en-US" altLang="ko-KR" smtClean="0"/>
          </a:p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11" y="893822"/>
            <a:ext cx="4514943" cy="462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08042" y="2228823"/>
            <a:ext cx="2786082" cy="976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72232" y="2563285"/>
            <a:ext cx="250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자바 소스</a:t>
            </a:r>
            <a:endParaRPr lang="ko-KR" altLang="en-US" sz="1400" b="1"/>
          </a:p>
        </p:txBody>
      </p:sp>
      <p:sp>
        <p:nvSpPr>
          <p:cNvPr id="6" name="직사각형 5"/>
          <p:cNvSpPr/>
          <p:nvPr/>
        </p:nvSpPr>
        <p:spPr>
          <a:xfrm>
            <a:off x="1428728" y="1643050"/>
            <a:ext cx="2565396" cy="379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6248" y="1714488"/>
            <a:ext cx="250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매니페스트 파일</a:t>
            </a:r>
            <a:endParaRPr lang="ko-KR" altLang="en-US" sz="1400" b="1"/>
          </a:p>
        </p:txBody>
      </p:sp>
      <p:sp>
        <p:nvSpPr>
          <p:cNvPr id="11" name="직사각형 10"/>
          <p:cNvSpPr/>
          <p:nvPr/>
        </p:nvSpPr>
        <p:spPr>
          <a:xfrm>
            <a:off x="1187624" y="3429000"/>
            <a:ext cx="2357454" cy="2500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86182" y="4371388"/>
            <a:ext cx="2714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res </a:t>
            </a:r>
            <a:r>
              <a:rPr lang="ko-KR" altLang="en-US" sz="1400" b="1" smtClean="0"/>
              <a:t>폴더</a:t>
            </a:r>
            <a:endParaRPr lang="ko-KR" altLang="en-US" sz="1400" b="1"/>
          </a:p>
        </p:txBody>
      </p:sp>
      <p:sp>
        <p:nvSpPr>
          <p:cNvPr id="14" name="TextBox 13"/>
          <p:cNvSpPr txBox="1"/>
          <p:nvPr/>
        </p:nvSpPr>
        <p:spPr>
          <a:xfrm>
            <a:off x="4357686" y="0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실제 프로젝트 구조</a:t>
            </a:r>
            <a:endParaRPr lang="ko-KR" altLang="en-US" b="1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0"/>
            <a:ext cx="72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Adapter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개념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14678" y="2571744"/>
            <a:ext cx="2000264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ArrayList(1-10)</a:t>
            </a:r>
          </a:p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UI  </a:t>
            </a:r>
            <a:r>
              <a:rPr lang="ko-KR" altLang="en-US" sz="12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레이아웃</a:t>
            </a:r>
            <a:endParaRPr lang="ko-KR" altLang="en-US" sz="120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3240" y="2214554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굴림" pitchFamily="50" charset="-127"/>
                <a:ea typeface="굴림" pitchFamily="50" charset="-127"/>
              </a:rPr>
              <a:t>Adapter</a:t>
            </a:r>
            <a:endParaRPr lang="ko-KR" altLang="en-US" sz="14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4348" y="3643314"/>
            <a:ext cx="92869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720" y="4071942"/>
            <a:ext cx="278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하나의 요소 </a:t>
            </a:r>
            <a:r>
              <a:rPr lang="en-US" altLang="ko-KR" sz="1200" b="1" smtClean="0">
                <a:latin typeface="굴림" pitchFamily="50" charset="-127"/>
                <a:ea typeface="굴림" pitchFamily="50" charset="-127"/>
              </a:rPr>
              <a:t>UI</a:t>
            </a:r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를 </a:t>
            </a:r>
            <a:endParaRPr lang="en-US" altLang="ko-KR" sz="1200" b="1" smtClean="0"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구성할 레이아웃 파일</a:t>
            </a:r>
            <a:endParaRPr lang="en-US" altLang="ko-KR" sz="1200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200" b="1" smtClean="0">
                <a:latin typeface="굴림" pitchFamily="50" charset="-127"/>
                <a:ea typeface="굴림" pitchFamily="50" charset="-127"/>
              </a:rPr>
              <a:t>TextiView </a:t>
            </a:r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하나</a:t>
            </a:r>
            <a:endParaRPr lang="ko-KR" altLang="en-US" sz="12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714348" y="1500174"/>
            <a:ext cx="928694" cy="500066"/>
          </a:xfrm>
          <a:prstGeom prst="round2Diag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7158" y="2000240"/>
            <a:ext cx="2214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ArrayList(1-10)</a:t>
            </a:r>
            <a:r>
              <a:rPr lang="ko-KR" altLang="en-US" sz="1200" b="1" smtClean="0"/>
              <a:t>까지</a:t>
            </a:r>
            <a:endParaRPr lang="ko-KR" altLang="en-US" sz="1200" b="1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071670" y="1785926"/>
            <a:ext cx="857256" cy="7858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2071670" y="3000372"/>
            <a:ext cx="928694" cy="642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한쪽 모서리는 잘리고 다른 쪽 모서리는 둥근 사각형 12"/>
          <p:cNvSpPr/>
          <p:nvPr/>
        </p:nvSpPr>
        <p:spPr>
          <a:xfrm>
            <a:off x="6786578" y="857232"/>
            <a:ext cx="1000132" cy="1000132"/>
          </a:xfrm>
          <a:prstGeom prst="snip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858016" y="2643182"/>
            <a:ext cx="1000132" cy="78581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잘린 사각형 14"/>
          <p:cNvSpPr/>
          <p:nvPr/>
        </p:nvSpPr>
        <p:spPr>
          <a:xfrm>
            <a:off x="6929454" y="4143380"/>
            <a:ext cx="928694" cy="785818"/>
          </a:xfrm>
          <a:prstGeom prst="snip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rot="5400000" flipH="1" flipV="1">
            <a:off x="5429256" y="1357298"/>
            <a:ext cx="1000132" cy="10001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572132" y="2786058"/>
            <a:ext cx="114300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16200000" flipH="1">
            <a:off x="5429256" y="3000372"/>
            <a:ext cx="1428760" cy="12858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43702" y="500042"/>
            <a:ext cx="135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ListView</a:t>
            </a:r>
            <a:endParaRPr lang="ko-KR" alt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6643702" y="2214554"/>
            <a:ext cx="135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Gallery</a:t>
            </a:r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6715140" y="3786190"/>
            <a:ext cx="135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GridView</a:t>
            </a:r>
            <a:endParaRPr lang="ko-KR" alt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357158" y="5429264"/>
            <a:ext cx="835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1.ArrayList</a:t>
            </a:r>
            <a:r>
              <a:rPr lang="ko-KR" altLang="en-US" smtClean="0"/>
              <a:t>의 데이터와 </a:t>
            </a:r>
            <a:r>
              <a:rPr lang="en-US" altLang="ko-KR" smtClean="0"/>
              <a:t>UI </a:t>
            </a:r>
            <a:r>
              <a:rPr lang="ko-KR" altLang="en-US" smtClean="0"/>
              <a:t>레이아웃을 </a:t>
            </a:r>
            <a:r>
              <a:rPr lang="en-US" altLang="ko-KR" smtClean="0"/>
              <a:t>Adapter</a:t>
            </a:r>
            <a:r>
              <a:rPr lang="ko-KR" altLang="en-US" smtClean="0"/>
              <a:t>에 등록하고</a:t>
            </a:r>
            <a:endParaRPr lang="en-US" altLang="ko-KR" smtClean="0"/>
          </a:p>
          <a:p>
            <a:r>
              <a:rPr lang="en-US" altLang="ko-KR" smtClean="0"/>
              <a:t>  ListView</a:t>
            </a:r>
            <a:r>
              <a:rPr lang="ko-KR" altLang="en-US" smtClean="0"/>
              <a:t>에 등록하면 </a:t>
            </a:r>
            <a:r>
              <a:rPr lang="en-US" altLang="ko-KR" smtClean="0"/>
              <a:t>ListView </a:t>
            </a:r>
            <a:r>
              <a:rPr lang="ko-KR" altLang="en-US" smtClean="0"/>
              <a:t>형태에 맞게 표현해준다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0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getView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 메소드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034" y="785794"/>
            <a:ext cx="8929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1.Adapter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인터페이스에 정의 되어 있는 추상 메소드</a:t>
            </a: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2.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리스트에 스크롤이 일어나면 호출되며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XML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레이아웃 파일을 이용해서 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UI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를 재구성한다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sz="16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28860" y="2571744"/>
            <a:ext cx="1571636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28860" y="2928934"/>
            <a:ext cx="1571636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28860" y="3286124"/>
            <a:ext cx="1571636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8860" y="3643314"/>
            <a:ext cx="1571636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28860" y="4000504"/>
            <a:ext cx="1571636" cy="3571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29256" y="1928802"/>
            <a:ext cx="1571636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29256" y="2571744"/>
            <a:ext cx="1571636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29256" y="2928934"/>
            <a:ext cx="1571636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29256" y="3286124"/>
            <a:ext cx="1571636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29256" y="3643314"/>
            <a:ext cx="1571636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29256" y="4000504"/>
            <a:ext cx="1571636" cy="3571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rot="5400000" flipH="1" flipV="1">
            <a:off x="1393009" y="3464719"/>
            <a:ext cx="121444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7224" y="3429000"/>
            <a:ext cx="164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굴림" pitchFamily="50" charset="-127"/>
                <a:ea typeface="굴림" pitchFamily="50" charset="-127"/>
              </a:rPr>
              <a:t>사용자스크롤</a:t>
            </a:r>
            <a:endParaRPr lang="ko-KR" altLang="en-US" sz="14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7123814" y="2041451"/>
            <a:ext cx="581246" cy="2083982"/>
          </a:xfrm>
          <a:custGeom>
            <a:avLst/>
            <a:gdLst>
              <a:gd name="connsiteX0" fmla="*/ 42530 w 581246"/>
              <a:gd name="connsiteY0" fmla="*/ 0 h 2083982"/>
              <a:gd name="connsiteX1" fmla="*/ 574158 w 581246"/>
              <a:gd name="connsiteY1" fmla="*/ 1116419 h 2083982"/>
              <a:gd name="connsiteX2" fmla="*/ 0 w 581246"/>
              <a:gd name="connsiteY2" fmla="*/ 2083982 h 208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246" h="2083982">
                <a:moveTo>
                  <a:pt x="42530" y="0"/>
                </a:moveTo>
                <a:cubicBezTo>
                  <a:pt x="311888" y="384544"/>
                  <a:pt x="581246" y="769089"/>
                  <a:pt x="574158" y="1116419"/>
                </a:cubicBezTo>
                <a:cubicBezTo>
                  <a:pt x="567070" y="1463749"/>
                  <a:pt x="283535" y="1773865"/>
                  <a:pt x="0" y="2083982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786710" y="3000372"/>
            <a:ext cx="2071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굴림" pitchFamily="50" charset="-127"/>
                <a:ea typeface="굴림" pitchFamily="50" charset="-127"/>
              </a:rPr>
              <a:t>버리지 않고 재사용</a:t>
            </a:r>
            <a:endParaRPr lang="ko-KR" altLang="en-US" sz="120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500042"/>
            <a:ext cx="794385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1142976" y="3286124"/>
            <a:ext cx="335758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71538" y="4572008"/>
            <a:ext cx="6929486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15140" y="3643314"/>
            <a:ext cx="37862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첫번째 인자</a:t>
            </a:r>
            <a:r>
              <a:rPr lang="en-US" altLang="ko-KR" sz="1200" b="1" smtClean="0">
                <a:latin typeface="굴림" pitchFamily="50" charset="-127"/>
                <a:ea typeface="굴림" pitchFamily="50" charset="-127"/>
              </a:rPr>
              <a:t>:</a:t>
            </a:r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어답터를 사용할 객체</a:t>
            </a:r>
            <a:endParaRPr lang="en-US" altLang="ko-KR" sz="1200" b="1" smtClean="0"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두번째 인자 </a:t>
            </a:r>
            <a:r>
              <a:rPr lang="en-US" altLang="ko-KR" sz="1200" b="1" smtClean="0">
                <a:latin typeface="굴림" pitchFamily="50" charset="-127"/>
                <a:ea typeface="굴림" pitchFamily="50" charset="-127"/>
              </a:rPr>
              <a:t>: </a:t>
            </a:r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적용되는 레이아웃</a:t>
            </a:r>
            <a:endParaRPr lang="en-US" altLang="ko-KR" sz="1200" b="1" smtClean="0"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세번째 인자 </a:t>
            </a:r>
            <a:r>
              <a:rPr lang="en-US" altLang="ko-KR" sz="1200" b="1" smtClean="0">
                <a:latin typeface="굴림" pitchFamily="50" charset="-127"/>
                <a:ea typeface="굴림" pitchFamily="50" charset="-127"/>
              </a:rPr>
              <a:t>: </a:t>
            </a:r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연결할 데이터</a:t>
            </a:r>
            <a:endParaRPr lang="ko-KR" altLang="en-US" sz="12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86182" y="4071942"/>
            <a:ext cx="2786082" cy="50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4546" y="785794"/>
            <a:ext cx="3724268" cy="581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071538" y="142852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기본 리스트예제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857232"/>
            <a:ext cx="467677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71472" y="142852"/>
            <a:ext cx="72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Gallery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예제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0"/>
            <a:ext cx="72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Gallery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예제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28604"/>
            <a:ext cx="7191375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428596" y="3643314"/>
            <a:ext cx="6786610" cy="6429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42852"/>
            <a:ext cx="7639050" cy="597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785786" y="1643050"/>
            <a:ext cx="6357982" cy="11430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642918"/>
            <a:ext cx="6105525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928670"/>
            <a:ext cx="467677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28662" y="142852"/>
            <a:ext cx="71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실행 결과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306440" cy="40005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2214554"/>
            <a:ext cx="678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mtClean="0">
                <a:latin typeface="굴림" pitchFamily="50" charset="-127"/>
                <a:ea typeface="굴림" pitchFamily="50" charset="-127"/>
              </a:rPr>
              <a:t>3</a:t>
            </a:r>
            <a:r>
              <a:rPr lang="ko-KR" altLang="en-US" sz="3600" b="1" smtClean="0">
                <a:latin typeface="굴림" pitchFamily="50" charset="-127"/>
                <a:ea typeface="굴림" pitchFamily="50" charset="-127"/>
              </a:rPr>
              <a:t>장</a:t>
            </a:r>
            <a:r>
              <a:rPr lang="en-US" altLang="ko-KR" sz="3600" b="1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600" b="1" smtClean="0">
                <a:latin typeface="굴림" pitchFamily="50" charset="-127"/>
                <a:ea typeface="굴림" pitchFamily="50" charset="-127"/>
              </a:rPr>
              <a:t>안드로이드 화면 구조</a:t>
            </a:r>
            <a:endParaRPr lang="ko-KR" altLang="en-US" sz="36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62" y="-24"/>
            <a:ext cx="585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안드로이드 </a:t>
            </a:r>
            <a:r>
              <a:rPr lang="en-US" altLang="ko-KR" b="1" smtClean="0"/>
              <a:t>API </a:t>
            </a:r>
            <a:r>
              <a:rPr lang="ko-KR" altLang="en-US" b="1" smtClean="0"/>
              <a:t>사이트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500034" y="428604"/>
            <a:ext cx="835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http://developer.android.com/reference/packages.html</a:t>
            </a:r>
            <a:endParaRPr lang="ko-KR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857232"/>
            <a:ext cx="7336500" cy="55864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10915650" cy="579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00166" y="0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ADT </a:t>
            </a:r>
            <a:r>
              <a:rPr lang="ko-KR" altLang="en-US" b="1" smtClean="0"/>
              <a:t>화면 편집기</a:t>
            </a:r>
            <a:endParaRPr lang="ko-KR" altLang="en-US" b="1"/>
          </a:p>
        </p:txBody>
      </p:sp>
      <p:sp>
        <p:nvSpPr>
          <p:cNvPr id="4" name="직사각형 3"/>
          <p:cNvSpPr/>
          <p:nvPr/>
        </p:nvSpPr>
        <p:spPr>
          <a:xfrm>
            <a:off x="285720" y="1643050"/>
            <a:ext cx="1714512" cy="3000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42910" y="1142984"/>
            <a:ext cx="1000132" cy="35719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위젯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15404" y="3857628"/>
            <a:ext cx="2143140" cy="2357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144000" y="3357562"/>
            <a:ext cx="1000132" cy="35719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속성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928926" y="1071546"/>
            <a:ext cx="3000396" cy="4429156"/>
            <a:chOff x="2786050" y="928670"/>
            <a:chExt cx="3000396" cy="4429156"/>
          </a:xfrm>
        </p:grpSpPr>
        <p:sp>
          <p:nvSpPr>
            <p:cNvPr id="2" name="직사각형 1"/>
            <p:cNvSpPr/>
            <p:nvPr/>
          </p:nvSpPr>
          <p:spPr>
            <a:xfrm>
              <a:off x="2786050" y="928670"/>
              <a:ext cx="3000396" cy="44291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857488" y="1071546"/>
              <a:ext cx="2857520" cy="571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dirty="0" smtClean="0">
                  <a:solidFill>
                    <a:schemeClr val="tx1"/>
                  </a:solidFill>
                </a:rPr>
                <a:t>4*5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857488" y="2071678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71868" y="2071678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57686" y="2071678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43504" y="2071678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+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57488" y="2928934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71868" y="2928934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57686" y="2928934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43504" y="2928934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-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57488" y="3786190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71868" y="3786190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57686" y="3786190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9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143504" y="3786190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*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57488" y="4572008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571868" y="4572008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357686" y="4572008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=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43504" y="4572008"/>
              <a:ext cx="571504" cy="642942"/>
            </a:xfrm>
            <a:prstGeom prst="rect">
              <a:avLst/>
            </a:prstGeom>
            <a:solidFill>
              <a:schemeClr val="bg2"/>
            </a:solidFill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/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18864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안드로이드 스튜디오 글자크기 조정하기</a:t>
            </a:r>
            <a:endParaRPr lang="ko-KR" altLang="en-US" b="1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24744"/>
            <a:ext cx="29718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1192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8700095" cy="543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9699" y="292006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Editor &gt;&gt; Colors &amp; Fonts &gt;&gt; Font</a:t>
            </a:r>
            <a:endParaRPr lang="ko-KR" altLang="en-US" b="1"/>
          </a:p>
        </p:txBody>
      </p:sp>
      <p:sp>
        <p:nvSpPr>
          <p:cNvPr id="7" name="직사각형 6"/>
          <p:cNvSpPr/>
          <p:nvPr/>
        </p:nvSpPr>
        <p:spPr>
          <a:xfrm>
            <a:off x="3635896" y="1268760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8063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632909" cy="540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995936" y="3140968"/>
            <a:ext cx="1440160" cy="325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9327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6" y="548680"/>
            <a:ext cx="9050596" cy="572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60032" y="1844824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16216" y="5877272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7376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7832" y="260648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안드로이드 스튜디오 </a:t>
            </a:r>
            <a:r>
              <a:rPr lang="en-US" altLang="ko-KR" b="1"/>
              <a:t> </a:t>
            </a:r>
            <a:r>
              <a:rPr lang="ko-KR" altLang="en-US" b="1" smtClean="0"/>
              <a:t>행번호 보이기</a:t>
            </a:r>
            <a:endParaRPr lang="ko-KR" altLang="en-US" b="1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2" y="834963"/>
            <a:ext cx="82581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2663787" y="2204864"/>
            <a:ext cx="3096344" cy="936104"/>
          </a:xfrm>
          <a:prstGeom prst="wedgeRectCallout">
            <a:avLst>
              <a:gd name="adj1" fmla="val -39626"/>
              <a:gd name="adj2" fmla="val 684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마우스로 행번호 표시 부분에서 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우클릭 후 </a:t>
            </a:r>
            <a:r>
              <a:rPr lang="en-US" altLang="ko-KR" sz="1400" b="1" smtClean="0">
                <a:solidFill>
                  <a:srgbClr val="FF0000"/>
                </a:solidFill>
              </a:rPr>
              <a:t>'show Line Number'</a:t>
            </a:r>
          </a:p>
          <a:p>
            <a:r>
              <a:rPr lang="ko-KR" altLang="en-US" sz="1400" b="1" smtClean="0">
                <a:solidFill>
                  <a:srgbClr val="FF0000"/>
                </a:solidFill>
              </a:rPr>
              <a:t>를 선택한다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83768" y="3320988"/>
            <a:ext cx="432048" cy="9001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7012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7" y="969115"/>
            <a:ext cx="772477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7544" y="1196752"/>
            <a:ext cx="720080" cy="50405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581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800"/>
            <a:ext cx="29718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97832" y="260648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안드로이드 스튜디오 자동 임포트 기능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92772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14290"/>
            <a:ext cx="814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액티비티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(Activity)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 정의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40" y="642918"/>
            <a:ext cx="7215270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액티비티란 애플리케이션 내의 하나의 화면을 말함</a:t>
            </a:r>
            <a:endParaRPr lang="ko-KR" altLang="en-US" sz="16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1214422"/>
            <a:ext cx="864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http://developer.android.com/reference/android/app/Activity.html</a:t>
            </a:r>
            <a:endParaRPr lang="ko-KR" altLang="en-US" sz="2000" b="1"/>
          </a:p>
        </p:txBody>
      </p:sp>
      <p:grpSp>
        <p:nvGrpSpPr>
          <p:cNvPr id="7" name="그룹 6"/>
          <p:cNvGrpSpPr/>
          <p:nvPr/>
        </p:nvGrpSpPr>
        <p:grpSpPr>
          <a:xfrm>
            <a:off x="244866" y="1857364"/>
            <a:ext cx="8899134" cy="3500462"/>
            <a:chOff x="0" y="2071678"/>
            <a:chExt cx="8899134" cy="350046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2071678"/>
              <a:ext cx="8899134" cy="3500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1" name="직사각형 10"/>
            <p:cNvSpPr/>
            <p:nvPr/>
          </p:nvSpPr>
          <p:spPr>
            <a:xfrm>
              <a:off x="0" y="4071942"/>
              <a:ext cx="8001056" cy="114300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17" y="548680"/>
            <a:ext cx="9435793" cy="59027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1979712" y="2505828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1275" y="36823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Editor &gt;&gt;General  &gt;&gt; Auto Import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4710194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43148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3912" y="1772816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메뉴에서 </a:t>
            </a:r>
            <a:r>
              <a:rPr lang="en-US" altLang="ko-KR" b="1" smtClean="0"/>
              <a:t>FILE-&gt;new-&gt;Module</a:t>
            </a:r>
            <a:r>
              <a:rPr lang="ko-KR" altLang="en-US" b="1" smtClean="0"/>
              <a:t>을 선택한다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971600" y="133251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한 프로젝트에 다른 모듈 만들기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971600" y="69269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여러가지 기기에 대해서 모듈별로 앱을 만들 수 있다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116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8903543" cy="601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3568" y="1412776"/>
            <a:ext cx="1944216" cy="2088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9035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822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03648" y="2348880"/>
            <a:ext cx="1440160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353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108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067944" y="1268760"/>
            <a:ext cx="1944216" cy="21745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127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15416"/>
            <a:ext cx="102203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47864" y="2492896"/>
            <a:ext cx="1512168" cy="86409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0506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820"/>
            <a:ext cx="4248472" cy="693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75656" y="620688"/>
            <a:ext cx="4248472" cy="38884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1145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89058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59632" y="2636912"/>
            <a:ext cx="1656184" cy="57606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1359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412776"/>
            <a:ext cx="9824347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067944" y="1916832"/>
            <a:ext cx="158417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91037" y="775595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secondmodule</a:t>
            </a:r>
            <a:r>
              <a:rPr lang="ko-KR" altLang="en-US" b="1" smtClean="0"/>
              <a:t>을 선택후 실행 한다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5913222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48680"/>
            <a:ext cx="4061910" cy="54158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97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14290"/>
            <a:ext cx="814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사용자 액티비티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(Activity)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  만들기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40" y="642918"/>
            <a:ext cx="8572560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사용자 정의 액티비티는 반드시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Activity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클래스를 상속 받아야 한다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sz="16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309827"/>
            <a:ext cx="7391400" cy="319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4214810" y="3024207"/>
            <a:ext cx="2286016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7158" y="1666885"/>
            <a:ext cx="542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사용자 정의 액티비티 형식</a:t>
            </a:r>
            <a:endParaRPr lang="ko-KR" altLang="en-US" b="1"/>
          </a:p>
        </p:txBody>
      </p:sp>
      <p:sp>
        <p:nvSpPr>
          <p:cNvPr id="8" name="자유형 7"/>
          <p:cNvSpPr/>
          <p:nvPr/>
        </p:nvSpPr>
        <p:spPr>
          <a:xfrm>
            <a:off x="5003800" y="2052655"/>
            <a:ext cx="1320800" cy="965200"/>
          </a:xfrm>
          <a:custGeom>
            <a:avLst/>
            <a:gdLst>
              <a:gd name="connsiteX0" fmla="*/ 1320800 w 1320800"/>
              <a:gd name="connsiteY0" fmla="*/ 0 h 965200"/>
              <a:gd name="connsiteX1" fmla="*/ 355600 w 1320800"/>
              <a:gd name="connsiteY1" fmla="*/ 457200 h 965200"/>
              <a:gd name="connsiteX2" fmla="*/ 0 w 1320800"/>
              <a:gd name="connsiteY2" fmla="*/ 9652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965200">
                <a:moveTo>
                  <a:pt x="1320800" y="0"/>
                </a:moveTo>
                <a:cubicBezTo>
                  <a:pt x="948266" y="148166"/>
                  <a:pt x="575733" y="296333"/>
                  <a:pt x="355600" y="457200"/>
                </a:cubicBezTo>
                <a:cubicBezTo>
                  <a:pt x="135467" y="618067"/>
                  <a:pt x="67733" y="791633"/>
                  <a:pt x="0" y="965200"/>
                </a:cubicBezTo>
              </a:path>
            </a:pathLst>
          </a:cu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57884" y="1309695"/>
            <a:ext cx="3500462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액티비티는 </a:t>
            </a:r>
            <a:r>
              <a:rPr lang="en-US" altLang="ko-KR" smtClean="0"/>
              <a:t>Activity </a:t>
            </a:r>
            <a:r>
              <a:rPr lang="ko-KR" altLang="en-US" smtClean="0"/>
              <a:t>클래스를 </a:t>
            </a:r>
            <a:endParaRPr lang="en-US" altLang="ko-KR" smtClean="0"/>
          </a:p>
          <a:p>
            <a:r>
              <a:rPr lang="ko-KR" altLang="en-US" smtClean="0"/>
              <a:t>상속 받아야 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State diagram for an Android Activity Lifecycle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66" y="0"/>
            <a:ext cx="6643734" cy="729377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85720" y="0"/>
            <a:ext cx="364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Activity </a:t>
            </a:r>
            <a:r>
              <a:rPr lang="ko-KR" altLang="en-US" sz="2000" b="1" smtClean="0"/>
              <a:t>생명 주기</a:t>
            </a:r>
            <a:r>
              <a:rPr lang="en-US" altLang="ko-KR" sz="2000" b="1" smtClean="0"/>
              <a:t>(life cycle)</a:t>
            </a:r>
            <a:endParaRPr lang="ko-KR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857232"/>
            <a:ext cx="6690634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42910" y="0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생명주기에  관련된 메소드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00042"/>
            <a:ext cx="8791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643042" y="142852"/>
            <a:ext cx="55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라이프 사이클 메소드 실습</a:t>
            </a:r>
            <a:endParaRPr lang="ko-KR" altLang="en-US" b="1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429264"/>
            <a:ext cx="89344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500034" y="2714620"/>
            <a:ext cx="2571768" cy="4286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1472" y="4286256"/>
            <a:ext cx="2571768" cy="50006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1472" y="5572140"/>
            <a:ext cx="2571768" cy="50006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1472" y="857232"/>
            <a:ext cx="4357718" cy="4286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5" y="1071546"/>
            <a:ext cx="3375446" cy="45005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5" y="1142984"/>
            <a:ext cx="3375446" cy="45005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71472" y="571480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최초 실행 시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00628" y="571480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화면이 다시 나타날 시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214290"/>
            <a:ext cx="664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안드로이드  화면 구조</a:t>
            </a:r>
            <a:endParaRPr lang="ko-KR" altLang="en-US" b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071546"/>
            <a:ext cx="6643734" cy="50034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142984"/>
            <a:ext cx="7439025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00100" y="428604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안드로이드 화면 구조</a:t>
            </a:r>
            <a:endParaRPr lang="ko-KR" altLang="en-US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4322" y="1000108"/>
            <a:ext cx="573405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6934" y="4572008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Linux Kernel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1285860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애플리케이션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6" y="2285992"/>
            <a:ext cx="221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애플리케이션 </a:t>
            </a:r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프레임워크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34" y="3429000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라이브러리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6296" y="3356992"/>
            <a:ext cx="221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android  runtime </a:t>
            </a:r>
          </a:p>
          <a:p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라이브러그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260648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안드로이드</a:t>
            </a:r>
            <a:r>
              <a:rPr lang="en-US" altLang="ko-KR" b="1" smtClean="0"/>
              <a:t>(OS) </a:t>
            </a:r>
            <a:r>
              <a:rPr lang="ko-KR" altLang="en-US" b="1" smtClean="0"/>
              <a:t>구성 요소</a:t>
            </a:r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57298"/>
            <a:ext cx="7972425" cy="440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714356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View </a:t>
            </a:r>
            <a:r>
              <a:rPr lang="ko-KR" altLang="en-US" b="1" smtClean="0"/>
              <a:t>클래스 구조</a:t>
            </a:r>
            <a:endParaRPr lang="ko-KR" altLang="en-US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0"/>
            <a:ext cx="7953375" cy="5210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14348" y="428604"/>
            <a:ext cx="57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ViewGroup </a:t>
            </a:r>
            <a:r>
              <a:rPr lang="ko-KR" altLang="en-US" b="1" smtClean="0"/>
              <a:t>클래스 구조</a:t>
            </a:r>
            <a:endParaRPr lang="ko-KR" altLang="en-US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92696"/>
            <a:ext cx="78581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LinearLayout</a:t>
            </a:r>
          </a:p>
          <a:p>
            <a:r>
              <a:rPr lang="en-US" altLang="ko-KR" smtClean="0"/>
              <a:t>:</a:t>
            </a:r>
            <a:r>
              <a:rPr lang="ko-KR" altLang="en-US" smtClean="0"/>
              <a:t>모든 자식뷰들을 방향에 따라 배치하는 레이아웃</a:t>
            </a:r>
            <a:endParaRPr lang="en-US" altLang="ko-KR" smtClean="0"/>
          </a:p>
          <a:p>
            <a:r>
              <a:rPr lang="ko-KR" altLang="en-US" smtClean="0"/>
              <a:t>방향은 수직 또는 수평 중 하나이며</a:t>
            </a:r>
            <a:r>
              <a:rPr lang="en-US" altLang="ko-KR" smtClean="0"/>
              <a:t>, orientation </a:t>
            </a:r>
            <a:r>
              <a:rPr lang="ko-KR" altLang="en-US" smtClean="0"/>
              <a:t>속성으로 지정한다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448" y="1484784"/>
            <a:ext cx="47244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그룹 6"/>
          <p:cNvGrpSpPr/>
          <p:nvPr/>
        </p:nvGrpSpPr>
        <p:grpSpPr>
          <a:xfrm>
            <a:off x="0" y="2060848"/>
            <a:ext cx="8058150" cy="4352925"/>
            <a:chOff x="0" y="2060848"/>
            <a:chExt cx="8058150" cy="4352925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060848"/>
              <a:ext cx="8058150" cy="4352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직사각형 4"/>
            <p:cNvSpPr/>
            <p:nvPr/>
          </p:nvSpPr>
          <p:spPr>
            <a:xfrm>
              <a:off x="467544" y="2492896"/>
              <a:ext cx="1214446" cy="14287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85720" y="142852"/>
            <a:ext cx="607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안드로이드 레이아웃 종류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71600" y="1196752"/>
            <a:ext cx="6362700" cy="2543175"/>
            <a:chOff x="928662" y="857232"/>
            <a:chExt cx="6362700" cy="254317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857232"/>
              <a:ext cx="6362700" cy="2543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직사각형 2"/>
            <p:cNvSpPr/>
            <p:nvPr/>
          </p:nvSpPr>
          <p:spPr>
            <a:xfrm>
              <a:off x="3428992" y="2500306"/>
              <a:ext cx="3000396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0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Linearlayout </a:t>
            </a:r>
            <a:r>
              <a:rPr lang="ko-KR" altLang="en-US" smtClean="0"/>
              <a:t>속성 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5720" y="357166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android:orientation="vertical"</a:t>
            </a:r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357298"/>
            <a:ext cx="7258050" cy="4105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1357290" y="1714488"/>
            <a:ext cx="3286148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4546" y="785794"/>
            <a:ext cx="4943475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907704" y="260648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레이아웃 결과</a:t>
            </a:r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442913"/>
            <a:ext cx="7458075" cy="597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714348" y="2357430"/>
            <a:ext cx="5715040" cy="292895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5720" y="0"/>
            <a:ext cx="814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중첩된 </a:t>
            </a:r>
            <a:r>
              <a:rPr lang="en-US" altLang="ko-KR" b="1" smtClean="0"/>
              <a:t>LinearLayout </a:t>
            </a:r>
            <a:endParaRPr lang="ko-KR" altLang="en-US" b="1"/>
          </a:p>
        </p:txBody>
      </p:sp>
      <p:sp>
        <p:nvSpPr>
          <p:cNvPr id="5" name="직사각형 4"/>
          <p:cNvSpPr/>
          <p:nvPr/>
        </p:nvSpPr>
        <p:spPr>
          <a:xfrm>
            <a:off x="3357554" y="785794"/>
            <a:ext cx="1285884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86116" y="2571744"/>
            <a:ext cx="15001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14480" y="1071546"/>
            <a:ext cx="5081590" cy="5591175"/>
            <a:chOff x="1643042" y="642918"/>
            <a:chExt cx="5081590" cy="5591175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0232" y="642918"/>
              <a:ext cx="4724400" cy="559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직사각형 2"/>
            <p:cNvSpPr/>
            <p:nvPr/>
          </p:nvSpPr>
          <p:spPr>
            <a:xfrm>
              <a:off x="1643042" y="2000240"/>
              <a:ext cx="3143272" cy="9286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2910" y="357166"/>
            <a:ext cx="821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중첩된 </a:t>
            </a:r>
            <a:r>
              <a:rPr lang="en-US" altLang="ko-KR" b="1" smtClean="0"/>
              <a:t>LinearLayout </a:t>
            </a:r>
            <a:r>
              <a:rPr lang="ko-KR" altLang="en-US" b="1" smtClean="0"/>
              <a:t>구성</a:t>
            </a:r>
            <a:endParaRPr lang="ko-KR" altLang="en-US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285728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LinearLayout </a:t>
            </a:r>
            <a:r>
              <a:rPr lang="ko-KR" altLang="en-US" smtClean="0"/>
              <a:t>속성</a:t>
            </a: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57224" y="1714488"/>
          <a:ext cx="7572429" cy="287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43"/>
                <a:gridCol w="2524143"/>
                <a:gridCol w="2524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특성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값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android:orientation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LinearLayout</a:t>
                      </a:r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의 배치방향 결정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"vertical</a:t>
                      </a:r>
                      <a:r>
                        <a:rPr lang="en-US" altLang="ko-KR" sz="1400" baseline="0" smtClean="0">
                          <a:solidFill>
                            <a:schemeClr val="tx1"/>
                          </a:solidFill>
                        </a:rPr>
                        <a:t> " or "horizontal"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android:layout_width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뷰의 가로 크기 설정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wrap_content</a:t>
                      </a:r>
                    </a:p>
                    <a:p>
                      <a:pPr latinLnBrk="1"/>
                      <a:r>
                        <a:rPr lang="en-US" altLang="ko-KR" sz="1400" baseline="0" smtClean="0">
                          <a:solidFill>
                            <a:schemeClr val="tx1"/>
                          </a:solidFill>
                        </a:rPr>
                        <a:t>match_parent</a:t>
                      </a:r>
                    </a:p>
                    <a:p>
                      <a:pPr latinLnBrk="1"/>
                      <a:r>
                        <a:rPr lang="ko-KR" altLang="en-US" sz="1400" baseline="0" smtClean="0">
                          <a:solidFill>
                            <a:schemeClr val="tx1"/>
                          </a:solidFill>
                        </a:rPr>
                        <a:t>상수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android:layout_height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뷰의 세로 크기 설정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wrap_content</a:t>
                      </a:r>
                    </a:p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match_parent</a:t>
                      </a:r>
                    </a:p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상수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android:layout_weight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레이아웃 내에서 자식뷰 끼리의 크기 비율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상수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8596" y="5072074"/>
            <a:ext cx="907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wrap_content :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자신이 포함하는 내용에 딱 맞을 만큼의 크기로 설정</a:t>
            </a:r>
            <a:endParaRPr lang="en-US" altLang="ko-KR" b="1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match_parent : 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자신을 포함하는 뷰모 뷰의 크기를  꽉 채우도록 설정</a:t>
            </a:r>
            <a:endParaRPr lang="ko-KR" altLang="en-US" b="1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7903779" cy="3571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28728" y="285728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fill_parent</a:t>
            </a:r>
            <a:r>
              <a:rPr lang="ko-KR" altLang="en-US" b="1" smtClean="0"/>
              <a:t>와 </a:t>
            </a:r>
            <a:r>
              <a:rPr lang="en-US" altLang="ko-KR" b="1" smtClean="0"/>
              <a:t>match_parent</a:t>
            </a:r>
            <a:r>
              <a:rPr lang="ko-KR" altLang="en-US" b="1" smtClean="0"/>
              <a:t>의 차이점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571472" y="5429264"/>
            <a:ext cx="885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출처</a:t>
            </a:r>
            <a:r>
              <a:rPr lang="en-US" altLang="ko-KR" b="1" smtClean="0"/>
              <a:t>: http://blog.naver.com/oz888?Redirect=Log&amp;logNo=70173115440</a:t>
            </a:r>
            <a:endParaRPr lang="ko-KR" altLang="en-US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142852"/>
            <a:ext cx="835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2.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안드로이드 구조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034" y="642918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1.Linux Kernel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224" y="1071546"/>
            <a:ext cx="792961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부팅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,</a:t>
            </a:r>
            <a:r>
              <a:rPr lang="ko-KR" altLang="en-US" sz="1600" b="1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파일시스템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하드웨어 제어용 디바이스 드라이버 등이 해당</a:t>
            </a:r>
            <a:endParaRPr lang="ko-KR" altLang="en-US" sz="16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571612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2.Libraries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224" y="2143116"/>
            <a:ext cx="7929618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데이터 베이스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(Sqlite),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웹브라우징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(Webkit), 3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차원 그래픽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(Open GL)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등의 </a:t>
            </a: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b="1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기능을  제공</a:t>
            </a: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endParaRPr lang="en-US" altLang="ko-KR" sz="1600" b="1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 android NDK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로 개발 가능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(C/C++)</a:t>
            </a:r>
            <a:endParaRPr lang="ko-KR" altLang="en-US" sz="16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3571876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3.Android Runtime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662" y="4000504"/>
            <a:ext cx="7929618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안드로이드 자바 앱을 실행하는데 필요한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Dalvik Virtual Machine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과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Core Library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가 위치</a:t>
            </a: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600" b="1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 Dalvik Virtual Machine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은 안드로이드 앱의 실행 시  바이트 코드를 읽어 들여 실행 시킴</a:t>
            </a:r>
            <a:endParaRPr lang="ko-KR" altLang="en-US" sz="16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571480"/>
            <a:ext cx="5886450" cy="6153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00034" y="142852"/>
            <a:ext cx="685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LinearLayout </a:t>
            </a:r>
            <a:r>
              <a:rPr lang="ko-KR" altLang="en-US" b="1" smtClean="0"/>
              <a:t> </a:t>
            </a:r>
            <a:r>
              <a:rPr lang="en-US" altLang="ko-KR" b="1" smtClean="0"/>
              <a:t>weight </a:t>
            </a:r>
            <a:r>
              <a:rPr lang="ko-KR" altLang="en-US" b="1" smtClean="0"/>
              <a:t>속성 지정하기</a:t>
            </a:r>
            <a:endParaRPr lang="ko-KR" altLang="en-US" b="1"/>
          </a:p>
        </p:txBody>
      </p:sp>
      <p:sp>
        <p:nvSpPr>
          <p:cNvPr id="4" name="직사각형 3"/>
          <p:cNvSpPr/>
          <p:nvPr/>
        </p:nvSpPr>
        <p:spPr>
          <a:xfrm>
            <a:off x="2428860" y="2000240"/>
            <a:ext cx="214314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71736" y="3786190"/>
            <a:ext cx="214314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00298" y="5572140"/>
            <a:ext cx="214314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8521" y="214290"/>
            <a:ext cx="3993809" cy="65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왼쪽 중괄호 2"/>
          <p:cNvSpPr/>
          <p:nvPr/>
        </p:nvSpPr>
        <p:spPr>
          <a:xfrm>
            <a:off x="2792769" y="857256"/>
            <a:ext cx="142876" cy="18573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중괄호 3"/>
          <p:cNvSpPr/>
          <p:nvPr/>
        </p:nvSpPr>
        <p:spPr>
          <a:xfrm>
            <a:off x="2792769" y="2857520"/>
            <a:ext cx="142876" cy="18573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왼쪽 중괄호 4"/>
          <p:cNvSpPr/>
          <p:nvPr/>
        </p:nvSpPr>
        <p:spPr>
          <a:xfrm>
            <a:off x="2792769" y="4786346"/>
            <a:ext cx="142876" cy="18573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8191" y="1571636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첫 번째 </a:t>
            </a:r>
            <a:r>
              <a:rPr lang="en-US" altLang="ko-KR" sz="1400" b="1" smtClean="0"/>
              <a:t>LinearLayout</a:t>
            </a: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506753" y="3571900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두 번째 </a:t>
            </a:r>
            <a:r>
              <a:rPr lang="en-US" altLang="ko-KR" sz="1400" b="1" smtClean="0"/>
              <a:t>LinearLayout</a:t>
            </a:r>
            <a:endParaRPr lang="ko-KR" altLang="en-US" sz="1400" b="1"/>
          </a:p>
        </p:txBody>
      </p:sp>
      <p:sp>
        <p:nvSpPr>
          <p:cNvPr id="8" name="TextBox 7"/>
          <p:cNvSpPr txBox="1"/>
          <p:nvPr/>
        </p:nvSpPr>
        <p:spPr>
          <a:xfrm>
            <a:off x="500034" y="557216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세 번째 </a:t>
            </a:r>
            <a:r>
              <a:rPr lang="en-US" altLang="ko-KR" sz="1400" b="1" smtClean="0"/>
              <a:t>LinearLayout</a:t>
            </a:r>
            <a:endParaRPr lang="ko-KR" altLang="en-US" sz="14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0"/>
            <a:ext cx="82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FrameLayout 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785794"/>
            <a:ext cx="8501122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FrameLayout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은 자식 뷰들을 겹쳐서 그리고자 할 때 사용하는 레이아웃이다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</a:t>
            </a:r>
            <a:br>
              <a:rPr lang="en-US" altLang="ko-KR" b="1" smtClean="0">
                <a:latin typeface="굴림" pitchFamily="50" charset="-127"/>
                <a:ea typeface="굴림" pitchFamily="50" charset="-127"/>
              </a:rPr>
            </a:br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 여러가지 이미지를 같은 영역 안에 표시하고자 할 때 유용하다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</a:t>
            </a:r>
            <a:br>
              <a:rPr lang="en-US" altLang="ko-KR" b="1" smtClean="0">
                <a:latin typeface="굴림" pitchFamily="50" charset="-127"/>
                <a:ea typeface="굴림" pitchFamily="50" charset="-127"/>
              </a:rPr>
            </a:br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 다른 이미지는 숨기면서 보여 주고자 하는 이미지만 보여줄 수 있다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642918"/>
            <a:ext cx="6591300" cy="3419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00034" y="0"/>
            <a:ext cx="82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FrameLayout 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4162425"/>
            <a:ext cx="5553075" cy="2695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642918"/>
            <a:ext cx="467677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00034" y="0"/>
            <a:ext cx="82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FrameLayout 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188640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mtClean="0"/>
              <a:t>RelativeLayout</a:t>
            </a:r>
            <a:endParaRPr lang="ko-KR" altLang="en-US" sz="2400" b="1"/>
          </a:p>
        </p:txBody>
      </p:sp>
      <p:sp>
        <p:nvSpPr>
          <p:cNvPr id="3" name="TextBox 2"/>
          <p:cNvSpPr txBox="1"/>
          <p:nvPr/>
        </p:nvSpPr>
        <p:spPr>
          <a:xfrm>
            <a:off x="251520" y="836712"/>
            <a:ext cx="8640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mtClean="0"/>
              <a:t> 자식뷰들의 위치를 부모 뷰 또는 상호간 상대적으로 배치하는 레이아웃이다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pPr>
              <a:buFont typeface="Wingdings" pitchFamily="2" charset="2"/>
              <a:buChar char="§"/>
            </a:pPr>
            <a:r>
              <a:rPr lang="ko-KR" altLang="en-US" smtClean="0"/>
              <a:t> 엘리먼트는 주어진 순서대로 적용된다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pPr>
              <a:buFont typeface="Wingdings" pitchFamily="2" charset="2"/>
              <a:buChar char="§"/>
            </a:pPr>
            <a:r>
              <a:rPr lang="ko-KR" altLang="en-US" smtClean="0"/>
              <a:t> 뷰들을 배치하기 위해 참조할 엘리먼트는 참조하기전에 선언이 되어 있어야한다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492896"/>
            <a:ext cx="33337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60648"/>
            <a:ext cx="6343650" cy="6848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88640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mtClean="0"/>
              <a:t>TableLayout</a:t>
            </a:r>
            <a:endParaRPr lang="ko-KR" altLang="en-US" sz="2400" b="1"/>
          </a:p>
        </p:txBody>
      </p:sp>
      <p:sp>
        <p:nvSpPr>
          <p:cNvPr id="3" name="TextBox 2"/>
          <p:cNvSpPr txBox="1"/>
          <p:nvPr/>
        </p:nvSpPr>
        <p:spPr>
          <a:xfrm>
            <a:off x="395536" y="980728"/>
            <a:ext cx="8064896" cy="2585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mtClean="0"/>
              <a:t> 테이블처럼 행과 열 안에 자식들을 배치하는 레이아웃이다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pPr>
              <a:buFont typeface="Wingdings" pitchFamily="2" charset="2"/>
              <a:buChar char="§"/>
            </a:pPr>
            <a:r>
              <a:rPr lang="ko-KR" altLang="en-US" smtClean="0"/>
              <a:t> 기본적으로 행</a:t>
            </a:r>
            <a:r>
              <a:rPr lang="en-US" altLang="ko-KR" smtClean="0"/>
              <a:t>,</a:t>
            </a:r>
            <a:r>
              <a:rPr lang="ko-KR" altLang="en-US" smtClean="0"/>
              <a:t>열</a:t>
            </a:r>
            <a:r>
              <a:rPr lang="en-US" altLang="ko-KR" smtClean="0"/>
              <a:t>,</a:t>
            </a:r>
            <a:r>
              <a:rPr lang="ko-KR" altLang="en-US" smtClean="0"/>
              <a:t>셀에 대한 경계선을 표시하지 않는다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pPr>
              <a:buFont typeface="Wingdings" pitchFamily="2" charset="2"/>
              <a:buChar char="§"/>
            </a:pPr>
            <a:r>
              <a:rPr lang="ko-KR" altLang="en-US" smtClean="0"/>
              <a:t> 테이블은 가장 많은 셀을 가진 행 만큼의 열을 가지며</a:t>
            </a:r>
            <a:r>
              <a:rPr lang="en-US" altLang="ko-KR" smtClean="0"/>
              <a:t>, </a:t>
            </a:r>
            <a:r>
              <a:rPr lang="ko-KR" altLang="en-US" smtClean="0"/>
              <a:t>셀을 빈 공간으로 </a:t>
            </a:r>
            <a:endParaRPr lang="en-US" altLang="ko-KR" smtClean="0"/>
          </a:p>
          <a:p>
            <a:r>
              <a:rPr lang="ko-KR" altLang="en-US" smtClean="0"/>
              <a:t>남겨둘 수도 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pPr>
              <a:buFont typeface="Wingdings" pitchFamily="2" charset="2"/>
              <a:buChar char="§"/>
            </a:pPr>
            <a:r>
              <a:rPr lang="en-US" altLang="ko-KR" smtClean="0"/>
              <a:t> layout_span </a:t>
            </a:r>
            <a:r>
              <a:rPr lang="ko-KR" altLang="en-US" smtClean="0"/>
              <a:t>속성을 이용해서 열을 합칠수도 있으며</a:t>
            </a:r>
            <a:r>
              <a:rPr lang="en-US" altLang="ko-KR" smtClean="0"/>
              <a:t>, </a:t>
            </a:r>
            <a:r>
              <a:rPr lang="ko-KR" altLang="en-US" smtClean="0"/>
              <a:t>행은 합칠 수 없습니다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88640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테이블 레이아웃 예제</a:t>
            </a:r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64704"/>
            <a:ext cx="6315075" cy="536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2204864"/>
            <a:ext cx="330517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00108"/>
            <a:ext cx="10906125" cy="3819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모서리가 둥근 직사각형 3"/>
          <p:cNvSpPr/>
          <p:nvPr/>
        </p:nvSpPr>
        <p:spPr>
          <a:xfrm>
            <a:off x="857224" y="2928934"/>
            <a:ext cx="10429948" cy="150019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2910" y="0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화면 모드 전환 예제</a:t>
            </a:r>
            <a:endParaRPr lang="ko-KR" altLang="en-US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714356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4.Application Framework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786" y="1142984"/>
            <a:ext cx="7929618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안드로이드 자바 앱을 설치하고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실행하는 데 필요한 기능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 b="1" smtClean="0">
                <a:latin typeface="굴림" pitchFamily="50" charset="-127"/>
                <a:ea typeface="굴림" pitchFamily="50" charset="-127"/>
              </a:rPr>
            </a:b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 안드로이드 자바 앱을 구성하고 있는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Actvity, Content Provider, View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기능을 관리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 b="1" smtClean="0">
                <a:latin typeface="굴림" pitchFamily="50" charset="-127"/>
                <a:ea typeface="굴림" pitchFamily="50" charset="-127"/>
              </a:rPr>
            </a:b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 APK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설치 파일을 통해 자바 앱을 설치</a:t>
            </a:r>
            <a:endParaRPr lang="ko-KR" altLang="en-US" sz="16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72" y="3429000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5.Application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3857628"/>
            <a:ext cx="792961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 개발자들이 자바를 사용해서 개발</a:t>
            </a:r>
            <a:endParaRPr lang="ko-KR" altLang="en-US" sz="16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142852"/>
            <a:ext cx="835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2.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안드로이드 구조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714488"/>
            <a:ext cx="573710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14348" y="1000108"/>
            <a:ext cx="650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mtClean="0"/>
              <a:t>androidmainfest.xml</a:t>
            </a:r>
            <a:endParaRPr lang="ko-KR" altLang="en-US" sz="2400" b="1"/>
          </a:p>
        </p:txBody>
      </p:sp>
      <p:sp>
        <p:nvSpPr>
          <p:cNvPr id="6" name="모서리가 둥근 직사각형 5"/>
          <p:cNvSpPr/>
          <p:nvPr/>
        </p:nvSpPr>
        <p:spPr>
          <a:xfrm>
            <a:off x="1357290" y="3286124"/>
            <a:ext cx="4000528" cy="57150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142852"/>
            <a:ext cx="800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굴림" pitchFamily="50" charset="-127"/>
                <a:ea typeface="굴림" pitchFamily="50" charset="-127"/>
              </a:rPr>
              <a:t>3.4</a:t>
            </a:r>
            <a:r>
              <a:rPr lang="ko-KR" altLang="en-US" sz="2000" b="1" smtClean="0">
                <a:latin typeface="굴림" pitchFamily="50" charset="-127"/>
                <a:ea typeface="굴림" pitchFamily="50" charset="-127"/>
              </a:rPr>
              <a:t>안드로이드 기본 위젯</a:t>
            </a:r>
            <a:endParaRPr lang="ko-KR" altLang="en-US" sz="20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785794"/>
            <a:ext cx="892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위젯은 사용자와의 상효작용을 하기 위한 인터페이스를 제공하는 뷰 객체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b="1" smtClean="0">
                <a:latin typeface="굴림체" pitchFamily="49" charset="-127"/>
                <a:ea typeface="굴림체" pitchFamily="49" charset="-127"/>
              </a:rPr>
            </a:br>
            <a:endParaRPr lang="en-US" altLang="ko-KR" b="1" smtClean="0">
              <a:latin typeface="굴림체" pitchFamily="49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버튼 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에디트 텍스트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텍스트뷰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체크 박스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라디오 박스 등이 있다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b="1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1714488"/>
            <a:ext cx="3767131" cy="546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142852"/>
            <a:ext cx="700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1.TextView 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857232"/>
            <a:ext cx="74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굴림체" pitchFamily="49" charset="-127"/>
                <a:ea typeface="굴림체" pitchFamily="49" charset="-127"/>
              </a:rPr>
              <a:t>TextView</a:t>
            </a:r>
            <a:r>
              <a:rPr lang="en-US" altLang="ko-KR" b="1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b="1" dirty="0" smtClean="0">
                <a:latin typeface="굴림체" pitchFamily="49" charset="-127"/>
                <a:ea typeface="굴림체" pitchFamily="49" charset="-127"/>
              </a:rPr>
              <a:t>속성</a:t>
            </a:r>
            <a:endParaRPr lang="ko-KR" altLang="en-US" b="1" dirty="0">
              <a:latin typeface="굴림체" pitchFamily="49" charset="-127"/>
              <a:ea typeface="굴림체" pitchFamily="49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85719" y="1357298"/>
          <a:ext cx="828681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17"/>
                <a:gridCol w="3238523"/>
                <a:gridCol w="276227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속성값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android:text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텍스트를 설정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텍스트 </a:t>
                      </a:r>
                      <a:endParaRPr lang="en-US" altLang="ko-KR" sz="140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"@string/d"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android:textColor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텍스트의 색상을 설정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색상값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(#rgb</a:t>
                      </a:r>
                      <a:r>
                        <a:rPr lang="en-US" altLang="ko-KR" sz="1400" baseline="0" smtClean="0">
                          <a:solidFill>
                            <a:schemeClr val="tx1"/>
                          </a:solidFill>
                        </a:rPr>
                        <a:t> ,#argb)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android:textStyle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텍스트의 스타일 설정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bold</a:t>
                      </a:r>
                    </a:p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italic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android:textSize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텍스트의 크기 설정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상수 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단위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android:gravity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TextView </a:t>
                      </a:r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안의 텍스트의 위치를 설정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android:layout_gravity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부모의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뷰안의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TextVuew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의 위치를 설정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8596" y="57148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사용자에게 텍스트를 보여 주는 </a:t>
            </a:r>
            <a:r>
              <a:rPr lang="ko-KR" altLang="en-US" sz="1400" dirty="0" err="1" smtClean="0"/>
              <a:t>위젯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57158" y="1571612"/>
          <a:ext cx="821537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206"/>
                <a:gridCol w="557216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"top"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레이아웃의 위쪽에 위치시킨다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"bottom"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레이아웃의 아래쪽에 위치시킨다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"left"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레이아웃의 왼쪽에 위치시킨다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"right"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레이아웃의 오른쪽에 위치시킨다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 center_vertical"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레이아웃의 세로 중앙에 위치시킨다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"center_horizontal"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레이아웃의 가로 중앙에 위치시킨다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en-US" altLang="ko-KR" sz="1400" baseline="0" smtClean="0">
                          <a:solidFill>
                            <a:schemeClr val="tx1"/>
                          </a:solidFill>
                        </a:rPr>
                        <a:t>fill_vertical"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크기를 레이아웃의 세로 길이만큼 채운다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"fill_horizontal"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크리를  레이아웃의 세로 중앙에 위치시킨다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 </a:t>
                      </a:r>
                      <a:r>
                        <a:rPr lang="en-US" altLang="ko-KR" sz="1400" baseline="0" smtClean="0">
                          <a:solidFill>
                            <a:schemeClr val="tx1"/>
                          </a:solidFill>
                        </a:rPr>
                        <a:t>center"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레이앙웃 가로 세로 중앙에 위치시킨다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"fill"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크기를 레이아웃의 가로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세로 길이만큼 채운다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5720" y="714356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android:gravity </a:t>
            </a:r>
            <a:r>
              <a:rPr lang="ko-KR" altLang="en-US" smtClean="0"/>
              <a:t>속성</a:t>
            </a:r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00100" y="1071546"/>
            <a:ext cx="1500198" cy="10001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571868" y="1071546"/>
            <a:ext cx="1500198" cy="1000132"/>
          </a:xfrm>
          <a:prstGeom prst="round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43636" y="1071546"/>
            <a:ext cx="1500198" cy="1000132"/>
          </a:xfrm>
          <a:prstGeom prst="round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0100" y="2357430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#ff0000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1142976" y="0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안드로이드 색상 설정하기</a:t>
            </a:r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3786182" y="2357430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#00ff00</a:t>
            </a:r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6286512" y="2357430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#0000ff</a:t>
            </a:r>
            <a:endParaRPr lang="ko-KR" altLang="en-US" b="1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1538" y="3571876"/>
            <a:ext cx="1500198" cy="100013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덧셈 기호 10"/>
          <p:cNvSpPr/>
          <p:nvPr/>
        </p:nvSpPr>
        <p:spPr>
          <a:xfrm>
            <a:off x="1571604" y="2928934"/>
            <a:ext cx="357190" cy="35719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덧셈 기호 11"/>
          <p:cNvSpPr/>
          <p:nvPr/>
        </p:nvSpPr>
        <p:spPr>
          <a:xfrm>
            <a:off x="4143372" y="2928934"/>
            <a:ext cx="357190" cy="35719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덧셈 기호 12"/>
          <p:cNvSpPr/>
          <p:nvPr/>
        </p:nvSpPr>
        <p:spPr>
          <a:xfrm>
            <a:off x="6786578" y="2928934"/>
            <a:ext cx="357190" cy="35719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14414" y="392906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알파 </a:t>
            </a:r>
            <a:r>
              <a:rPr lang="en-US" altLang="ko-KR" smtClean="0"/>
              <a:t>ff</a:t>
            </a: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571868" y="3571876"/>
            <a:ext cx="1500198" cy="1000132"/>
          </a:xfrm>
          <a:prstGeom prst="roundRect">
            <a:avLst/>
          </a:prstGeom>
          <a:solidFill>
            <a:srgbClr val="8EB4E3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14744" y="392906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알파 </a:t>
            </a:r>
            <a:r>
              <a:rPr lang="en-US" altLang="ko-KR" smtClean="0"/>
              <a:t>88</a:t>
            </a: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15074" y="3571876"/>
            <a:ext cx="1500198" cy="1000132"/>
          </a:xfrm>
          <a:prstGeom prst="roundRect">
            <a:avLst/>
          </a:prstGeom>
          <a:solidFill>
            <a:srgbClr val="8EB4E3">
              <a:alpha val="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357950" y="392906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알파 </a:t>
            </a:r>
            <a:r>
              <a:rPr lang="en-US" altLang="ko-KR" smtClean="0"/>
              <a:t>00</a:t>
            </a:r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1571604" y="4857760"/>
            <a:ext cx="357190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4143372" y="4786322"/>
            <a:ext cx="357190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6786578" y="4786322"/>
            <a:ext cx="357190" cy="5715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00100" y="428604"/>
            <a:ext cx="671517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#ARGB :A </a:t>
            </a:r>
            <a:r>
              <a:rPr lang="ko-KR" altLang="en-US" b="1" smtClean="0"/>
              <a:t>투명도 </a:t>
            </a:r>
            <a:r>
              <a:rPr lang="en-US" altLang="ko-KR" b="1" smtClean="0"/>
              <a:t>,R:</a:t>
            </a:r>
            <a:r>
              <a:rPr lang="ko-KR" altLang="en-US" b="1" smtClean="0"/>
              <a:t>빨강</a:t>
            </a:r>
            <a:r>
              <a:rPr lang="en-US" altLang="ko-KR" b="1" smtClean="0"/>
              <a:t>,G :</a:t>
            </a:r>
            <a:r>
              <a:rPr lang="ko-KR" altLang="en-US" b="1" smtClean="0"/>
              <a:t>초록 </a:t>
            </a:r>
            <a:r>
              <a:rPr lang="en-US" altLang="ko-KR" b="1" smtClean="0"/>
              <a:t>,B:</a:t>
            </a:r>
            <a:r>
              <a:rPr lang="ko-KR" altLang="en-US" b="1" smtClean="0"/>
              <a:t>파랑</a:t>
            </a:r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1142976" y="5572140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#ffff0000</a:t>
            </a:r>
            <a:endParaRPr lang="ko-KR" altLang="en-US" b="1"/>
          </a:p>
        </p:txBody>
      </p:sp>
      <p:sp>
        <p:nvSpPr>
          <p:cNvPr id="24" name="TextBox 23"/>
          <p:cNvSpPr txBox="1"/>
          <p:nvPr/>
        </p:nvSpPr>
        <p:spPr>
          <a:xfrm>
            <a:off x="3714744" y="5500702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#ff00ff00</a:t>
            </a:r>
            <a:endParaRPr lang="ko-KR" altLang="en-US" b="1"/>
          </a:p>
        </p:txBody>
      </p:sp>
      <p:sp>
        <p:nvSpPr>
          <p:cNvPr id="25" name="TextBox 24"/>
          <p:cNvSpPr txBox="1"/>
          <p:nvPr/>
        </p:nvSpPr>
        <p:spPr>
          <a:xfrm>
            <a:off x="6357950" y="5500702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#000000ff</a:t>
            </a:r>
            <a:endParaRPr lang="ko-KR" altLang="en-US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71480"/>
            <a:ext cx="7362825" cy="4371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92" y="3500438"/>
            <a:ext cx="1857375" cy="3076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857224" y="1428736"/>
            <a:ext cx="3429024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28662" y="2285992"/>
            <a:ext cx="3429024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00100" y="4143380"/>
            <a:ext cx="3429024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857232"/>
            <a:ext cx="7362825" cy="411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28662" y="0"/>
            <a:ext cx="585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화면 배경 이미지 지정하기</a:t>
            </a:r>
            <a:endParaRPr lang="ko-KR" altLang="en-US" b="1"/>
          </a:p>
        </p:txBody>
      </p:sp>
      <p:sp>
        <p:nvSpPr>
          <p:cNvPr id="4" name="직사각형 3"/>
          <p:cNvSpPr/>
          <p:nvPr/>
        </p:nvSpPr>
        <p:spPr>
          <a:xfrm>
            <a:off x="1428728" y="1714488"/>
            <a:ext cx="3857652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2071678"/>
            <a:ext cx="2581275" cy="4295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642918"/>
            <a:ext cx="62007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857224" y="1357298"/>
            <a:ext cx="3643338" cy="11430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132" y="3143248"/>
            <a:ext cx="472440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14412" y="3643314"/>
            <a:ext cx="46863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214282" y="5143512"/>
            <a:ext cx="2928958" cy="21431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14285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1.EditText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8596" y="500042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사용자에게 텍스트를 입력 받을 수 있도록하는 위젯</a:t>
            </a:r>
            <a:endParaRPr lang="ko-KR" altLang="en-US" sz="1400"/>
          </a:p>
        </p:txBody>
      </p:sp>
      <p:grpSp>
        <p:nvGrpSpPr>
          <p:cNvPr id="9" name="그룹 8"/>
          <p:cNvGrpSpPr/>
          <p:nvPr/>
        </p:nvGrpSpPr>
        <p:grpSpPr>
          <a:xfrm>
            <a:off x="4071934" y="3286124"/>
            <a:ext cx="4857784" cy="4324350"/>
            <a:chOff x="1500166" y="3357562"/>
            <a:chExt cx="4857784" cy="432435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00166" y="3357562"/>
              <a:ext cx="4695825" cy="432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직사각형 7"/>
            <p:cNvSpPr/>
            <p:nvPr/>
          </p:nvSpPr>
          <p:spPr>
            <a:xfrm>
              <a:off x="1500166" y="4071942"/>
              <a:ext cx="4857784" cy="78581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857232"/>
            <a:ext cx="60579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85916" y="4000504"/>
            <a:ext cx="456247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-500098" y="5500702"/>
            <a:ext cx="2928958" cy="28575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4414" y="285728"/>
            <a:ext cx="53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password </a:t>
            </a:r>
            <a:r>
              <a:rPr lang="ko-KR" altLang="en-US" b="1" smtClean="0"/>
              <a:t>입력 타입 지정하기</a:t>
            </a:r>
            <a:endParaRPr lang="ko-KR" altLang="en-US" b="1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08"/>
            <a:ext cx="485775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1142984"/>
            <a:ext cx="2552700" cy="425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0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안드로이드 에서 사용하는 </a:t>
            </a:r>
            <a:r>
              <a:rPr lang="en-US" altLang="ko-KR" b="1" smtClean="0"/>
              <a:t>API(</a:t>
            </a:r>
            <a:r>
              <a:rPr lang="ko-KR" altLang="en-US" b="1" smtClean="0"/>
              <a:t>기능</a:t>
            </a:r>
            <a:r>
              <a:rPr lang="en-US" altLang="ko-KR" b="1" smtClean="0"/>
              <a:t>) </a:t>
            </a:r>
            <a:r>
              <a:rPr lang="ko-KR" altLang="en-US" b="1" smtClean="0"/>
              <a:t>구성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500034" y="428604"/>
            <a:ext cx="8001056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-JavaSE </a:t>
            </a:r>
            <a:r>
              <a:rPr lang="ko-KR" altLang="en-US" b="1" smtClean="0"/>
              <a:t>기능이 지원 됨</a:t>
            </a:r>
            <a:endParaRPr lang="en-US" altLang="ko-KR" b="1" smtClean="0"/>
          </a:p>
          <a:p>
            <a:endParaRPr lang="en-US" altLang="ko-KR" b="1" smtClean="0"/>
          </a:p>
          <a:p>
            <a:r>
              <a:rPr lang="en-US" altLang="ko-KR" b="1" smtClean="0"/>
              <a:t>-</a:t>
            </a:r>
            <a:r>
              <a:rPr lang="ko-KR" altLang="en-US" b="1" smtClean="0"/>
              <a:t>안드로이드 라이브러리가 스마트폰 기능을 제공한다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000240"/>
            <a:ext cx="7555164" cy="3500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500034" y="1857364"/>
            <a:ext cx="2000264" cy="4000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86182" y="1785926"/>
            <a:ext cx="1000132" cy="4000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29190" y="1785926"/>
            <a:ext cx="3571900" cy="4000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14285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3.Button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428596" y="500042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클릭할 수 있는 위젯</a:t>
            </a:r>
            <a:endParaRPr lang="ko-KR" altLang="en-US" sz="1400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794"/>
            <a:ext cx="93345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2285992"/>
            <a:ext cx="2581275" cy="425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334500" cy="4238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2357430"/>
            <a:ext cx="2562225" cy="425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1538" y="0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layout_gravitiy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2910" y="428604"/>
            <a:ext cx="692948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위젯의 부모 레이아웃의 대해서 정렬 위치를 지정한다</a:t>
            </a:r>
            <a:r>
              <a:rPr lang="en-US" altLang="ko-KR" smtClean="0"/>
              <a:t>.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0" y="928670"/>
            <a:ext cx="6429375" cy="4029075"/>
            <a:chOff x="571472" y="928670"/>
            <a:chExt cx="6429375" cy="402907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928670"/>
              <a:ext cx="6429375" cy="4029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" name="직사각형 4"/>
            <p:cNvSpPr/>
            <p:nvPr/>
          </p:nvSpPr>
          <p:spPr>
            <a:xfrm>
              <a:off x="1857356" y="3357562"/>
              <a:ext cx="4214842" cy="2143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62725" y="857232"/>
            <a:ext cx="2581275" cy="427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6500826" y="1428736"/>
            <a:ext cx="2643174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14285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4.ImageView </a:t>
            </a:r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929066"/>
            <a:ext cx="50292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28670"/>
            <a:ext cx="64198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64" y="1142984"/>
            <a:ext cx="47339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0" y="2071678"/>
            <a:ext cx="1142976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5720" y="2643182"/>
            <a:ext cx="3000396" cy="14287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2571744"/>
            <a:ext cx="2571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solidFill>
                  <a:srgbClr val="00B0F0"/>
                </a:solidFill>
                <a:latin typeface="굴림" pitchFamily="50" charset="-127"/>
                <a:ea typeface="굴림" pitchFamily="50" charset="-127"/>
              </a:rPr>
              <a:t>보여줄 이미지를 지정</a:t>
            </a:r>
            <a:endParaRPr lang="ko-KR" altLang="en-US" sz="1200" b="1">
              <a:solidFill>
                <a:srgbClr val="00B0F0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857232"/>
            <a:ext cx="6000750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4150" y="928670"/>
            <a:ext cx="260985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428604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relative_layout.xml</a:t>
            </a:r>
            <a:endParaRPr lang="ko-KR" altLang="en-US" b="1"/>
          </a:p>
        </p:txBody>
      </p:sp>
      <p:sp>
        <p:nvSpPr>
          <p:cNvPr id="5" name="직사각형 4"/>
          <p:cNvSpPr/>
          <p:nvPr/>
        </p:nvSpPr>
        <p:spPr>
          <a:xfrm>
            <a:off x="1428728" y="2928934"/>
            <a:ext cx="400052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0166" y="4286256"/>
            <a:ext cx="4500594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0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여유 공간 설정하기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500034" y="500042"/>
            <a:ext cx="8358246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-</a:t>
            </a:r>
            <a:r>
              <a:rPr lang="ko-KR" altLang="en-US" smtClean="0"/>
              <a:t>위젯과 </a:t>
            </a:r>
            <a:r>
              <a:rPr lang="en-US" altLang="ko-KR" smtClean="0"/>
              <a:t> </a:t>
            </a:r>
            <a:r>
              <a:rPr lang="ko-KR" altLang="en-US" smtClean="0"/>
              <a:t>다른 위젯과의 간격을 설정할 수 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위젯과 내부 내용 사이에 간격을 설정할 수 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71736" y="2428868"/>
            <a:ext cx="3786214" cy="1714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71868" y="2928934"/>
            <a:ext cx="1785950" cy="714380"/>
          </a:xfrm>
          <a:prstGeom prst="rect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43306" y="3000372"/>
            <a:ext cx="1643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/>
              <a:t>내용물</a:t>
            </a:r>
            <a:r>
              <a:rPr lang="en-US" altLang="ko-KR" sz="1600" b="1" smtClean="0"/>
              <a:t>(text,image)</a:t>
            </a:r>
            <a:endParaRPr lang="ko-KR" altLang="en-US" sz="1600" b="1"/>
          </a:p>
        </p:txBody>
      </p:sp>
      <p:cxnSp>
        <p:nvCxnSpPr>
          <p:cNvPr id="20" name="직선 연결선 19"/>
          <p:cNvCxnSpPr/>
          <p:nvPr/>
        </p:nvCxnSpPr>
        <p:spPr>
          <a:xfrm rot="5400000">
            <a:off x="4108447" y="2678107"/>
            <a:ext cx="500066" cy="15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57686" y="2500306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paddingTop</a:t>
            </a:r>
            <a:endParaRPr lang="ko-KR" altLang="en-US" sz="1400" b="1"/>
          </a:p>
        </p:txBody>
      </p:sp>
      <p:cxnSp>
        <p:nvCxnSpPr>
          <p:cNvPr id="23" name="직선 연결선 22"/>
          <p:cNvCxnSpPr/>
          <p:nvPr/>
        </p:nvCxnSpPr>
        <p:spPr>
          <a:xfrm>
            <a:off x="5357818" y="3286124"/>
            <a:ext cx="1000132" cy="15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29256" y="2928934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paddingRight</a:t>
            </a:r>
            <a:endParaRPr lang="ko-KR" altLang="en-US" sz="1400" b="1"/>
          </a:p>
        </p:txBody>
      </p:sp>
      <p:cxnSp>
        <p:nvCxnSpPr>
          <p:cNvPr id="25" name="직선 연결선 24"/>
          <p:cNvCxnSpPr/>
          <p:nvPr/>
        </p:nvCxnSpPr>
        <p:spPr>
          <a:xfrm>
            <a:off x="2571736" y="3286124"/>
            <a:ext cx="1000132" cy="15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57422" y="2928934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paddingLeft</a:t>
            </a:r>
            <a:endParaRPr lang="ko-KR" altLang="en-US" sz="1400" b="1"/>
          </a:p>
        </p:txBody>
      </p:sp>
      <p:cxnSp>
        <p:nvCxnSpPr>
          <p:cNvPr id="27" name="직선 연결선 26"/>
          <p:cNvCxnSpPr/>
          <p:nvPr/>
        </p:nvCxnSpPr>
        <p:spPr>
          <a:xfrm rot="5400000">
            <a:off x="4108447" y="3892553"/>
            <a:ext cx="500066" cy="15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57686" y="371475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paddingBottom</a:t>
            </a:r>
            <a:endParaRPr lang="ko-KR" altLang="en-US" sz="1400" b="1"/>
          </a:p>
        </p:txBody>
      </p:sp>
      <p:sp>
        <p:nvSpPr>
          <p:cNvPr id="29" name="TextBox 28"/>
          <p:cNvSpPr txBox="1"/>
          <p:nvPr/>
        </p:nvSpPr>
        <p:spPr>
          <a:xfrm>
            <a:off x="714348" y="1785926"/>
            <a:ext cx="64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뷰 내부의 여백</a:t>
            </a:r>
            <a:r>
              <a:rPr lang="en-US" altLang="ko-KR" b="1" smtClean="0"/>
              <a:t>(padding) </a:t>
            </a:r>
            <a:r>
              <a:rPr lang="ko-KR" altLang="en-US" b="1" smtClean="0"/>
              <a:t>및 레이아웃과의 여백</a:t>
            </a:r>
            <a:endParaRPr lang="ko-KR" altLang="en-US" b="1"/>
          </a:p>
        </p:txBody>
      </p:sp>
      <p:sp>
        <p:nvSpPr>
          <p:cNvPr id="30" name="직사각형 29"/>
          <p:cNvSpPr/>
          <p:nvPr/>
        </p:nvSpPr>
        <p:spPr>
          <a:xfrm>
            <a:off x="2571736" y="4714884"/>
            <a:ext cx="3786214" cy="171451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71868" y="5214950"/>
            <a:ext cx="1785950" cy="714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643306" y="5286388"/>
            <a:ext cx="164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/>
              <a:t>뷰</a:t>
            </a:r>
            <a:r>
              <a:rPr lang="en-US" altLang="ko-KR" sz="1600" b="1" smtClean="0"/>
              <a:t>(</a:t>
            </a:r>
            <a:r>
              <a:rPr lang="ko-KR" altLang="en-US" sz="1600" b="1" smtClean="0"/>
              <a:t>위젯</a:t>
            </a:r>
            <a:r>
              <a:rPr lang="en-US" altLang="ko-KR" sz="1600" b="1" smtClean="0"/>
              <a:t>)</a:t>
            </a:r>
            <a:endParaRPr lang="ko-KR" altLang="en-US" sz="1600" b="1"/>
          </a:p>
        </p:txBody>
      </p:sp>
      <p:cxnSp>
        <p:nvCxnSpPr>
          <p:cNvPr id="33" name="직선 연결선 32"/>
          <p:cNvCxnSpPr/>
          <p:nvPr/>
        </p:nvCxnSpPr>
        <p:spPr>
          <a:xfrm rot="5400000">
            <a:off x="4108447" y="4964123"/>
            <a:ext cx="500066" cy="15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57686" y="478632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layout_marginTop</a:t>
            </a:r>
            <a:endParaRPr lang="ko-KR" altLang="en-US" sz="1400" b="1"/>
          </a:p>
        </p:txBody>
      </p:sp>
      <p:cxnSp>
        <p:nvCxnSpPr>
          <p:cNvPr id="35" name="직선 연결선 34"/>
          <p:cNvCxnSpPr/>
          <p:nvPr/>
        </p:nvCxnSpPr>
        <p:spPr>
          <a:xfrm>
            <a:off x="5357818" y="5572140"/>
            <a:ext cx="1000132" cy="15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29256" y="5214950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layout_marginRight</a:t>
            </a:r>
            <a:endParaRPr lang="ko-KR" altLang="en-US" sz="1400" b="1"/>
          </a:p>
        </p:txBody>
      </p:sp>
      <p:cxnSp>
        <p:nvCxnSpPr>
          <p:cNvPr id="37" name="직선 연결선 36"/>
          <p:cNvCxnSpPr/>
          <p:nvPr/>
        </p:nvCxnSpPr>
        <p:spPr>
          <a:xfrm>
            <a:off x="2571736" y="5572140"/>
            <a:ext cx="1000132" cy="15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357422" y="5214950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layout_marginLeft</a:t>
            </a:r>
            <a:endParaRPr lang="ko-KR" altLang="en-US" sz="1400" b="1"/>
          </a:p>
        </p:txBody>
      </p:sp>
      <p:cxnSp>
        <p:nvCxnSpPr>
          <p:cNvPr id="39" name="직선 연결선 38"/>
          <p:cNvCxnSpPr/>
          <p:nvPr/>
        </p:nvCxnSpPr>
        <p:spPr>
          <a:xfrm rot="5400000">
            <a:off x="4108447" y="6178569"/>
            <a:ext cx="500066" cy="15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57686" y="6000768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layout_marginBottom</a:t>
            </a:r>
            <a:endParaRPr lang="ko-KR" altLang="en-US" sz="14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7229475" cy="4591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928694" y="3143248"/>
            <a:ext cx="2286016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00100" y="4429132"/>
            <a:ext cx="3143272" cy="50006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98" y="2214554"/>
            <a:ext cx="2581275" cy="427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7191375" cy="5200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928662" y="2214554"/>
            <a:ext cx="3357586" cy="2857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7224" y="4786322"/>
            <a:ext cx="3357586" cy="50006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00100" y="3500438"/>
            <a:ext cx="3357586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2214554"/>
            <a:ext cx="2571750" cy="430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/>
          <p:nvPr/>
        </p:nvCxnSpPr>
        <p:spPr>
          <a:xfrm>
            <a:off x="7786710" y="3214686"/>
            <a:ext cx="428628" cy="15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15272" y="3429000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50dp</a:t>
            </a:r>
            <a:endParaRPr lang="ko-KR" altLang="en-US" sz="1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F0A78F-C3F2-4DF5-8810-CF8200387958}" type="slidenum">
              <a:rPr lang="en-US" altLang="ko-KR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24579" name="Line 4"/>
          <p:cNvSpPr>
            <a:spLocks noChangeShapeType="1"/>
          </p:cNvSpPr>
          <p:nvPr/>
        </p:nvSpPr>
        <p:spPr bwMode="auto">
          <a:xfrm>
            <a:off x="395288" y="571500"/>
            <a:ext cx="8353425" cy="0"/>
          </a:xfrm>
          <a:prstGeom prst="line">
            <a:avLst/>
          </a:prstGeom>
          <a:noFill/>
          <a:ln w="57150" cmpd="thinThick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68313" y="188913"/>
            <a:ext cx="77041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  <a:defRPr/>
            </a:pPr>
            <a:r>
              <a:rPr lang="ko-KR" altLang="en-US" sz="2000" b="1" smtClean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이벤트</a:t>
            </a:r>
            <a:endParaRPr lang="ko-KR" altLang="en-US" sz="2000" b="1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501650" y="2636838"/>
            <a:ext cx="86423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ko-KR" altLang="ko-KR" sz="2800"/>
          </a:p>
        </p:txBody>
      </p:sp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395288" y="571500"/>
            <a:ext cx="7848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ko-KR" sz="2400" b="1"/>
              <a:t> </a:t>
            </a:r>
            <a:r>
              <a:rPr lang="ko-KR" altLang="en-US" sz="2400" b="1"/>
              <a:t>이벤트</a:t>
            </a:r>
            <a:r>
              <a:rPr lang="en-US" altLang="ko-KR" sz="2400" b="1"/>
              <a:t>( Event )</a:t>
            </a:r>
            <a:endParaRPr lang="en-US" altLang="ko-KR" sz="2000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755650" y="1003300"/>
            <a:ext cx="7993063" cy="701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 typeface="Wingdings" pitchFamily="2" charset="2"/>
              <a:buChar char="§"/>
              <a:defRPr/>
            </a:pP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자바화면에서 사용자가 발생시키는 모든 행위를 지칭하는 용어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457200" indent="-457200">
              <a:defRPr/>
            </a:pP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   -   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버튼을 클릭하거나 윈도우 종료단추를 클릭하는 행동</a:t>
            </a:r>
          </a:p>
        </p:txBody>
      </p:sp>
      <p:sp>
        <p:nvSpPr>
          <p:cNvPr id="24584" name="Text Box 9"/>
          <p:cNvSpPr txBox="1">
            <a:spLocks noChangeArrowheads="1"/>
          </p:cNvSpPr>
          <p:nvPr/>
        </p:nvSpPr>
        <p:spPr bwMode="auto">
          <a:xfrm>
            <a:off x="395288" y="1795463"/>
            <a:ext cx="7848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ko-KR" sz="2400" b="1"/>
              <a:t> </a:t>
            </a:r>
            <a:r>
              <a:rPr lang="ko-KR" altLang="en-US" sz="2400" b="1"/>
              <a:t>이벤트 소스</a:t>
            </a:r>
            <a:r>
              <a:rPr lang="en-US" altLang="ko-KR" sz="2400" b="1"/>
              <a:t>( Event Source)</a:t>
            </a:r>
            <a:endParaRPr lang="en-US" altLang="ko-KR" sz="2000"/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755650" y="2227263"/>
            <a:ext cx="7993063" cy="1006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 typeface="Wingdings" pitchFamily="2" charset="2"/>
              <a:buChar char="§"/>
              <a:defRPr/>
            </a:pP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Event 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가 발생된 컴포넌트를 의미한다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457200" indent="-457200">
              <a:defRPr/>
            </a:pP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   - 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버튼을 클릭하면  이벤트가 발생이 됐으며 이벤트소스는 </a:t>
            </a:r>
            <a:r>
              <a:rPr lang="ko-KR" alt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버튼이된다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24586" name="Text Box 11"/>
          <p:cNvSpPr txBox="1">
            <a:spLocks noChangeArrowheads="1"/>
          </p:cNvSpPr>
          <p:nvPr/>
        </p:nvSpPr>
        <p:spPr bwMode="auto">
          <a:xfrm>
            <a:off x="395288" y="3286125"/>
            <a:ext cx="7848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ko-KR" sz="2400" b="1"/>
              <a:t> </a:t>
            </a:r>
            <a:r>
              <a:rPr lang="ko-KR" altLang="en-US" sz="2400" b="1"/>
              <a:t>이벤트 처리</a:t>
            </a:r>
            <a:r>
              <a:rPr lang="en-US" altLang="ko-KR" sz="2400" b="1"/>
              <a:t>( Event Handling)</a:t>
            </a:r>
            <a:endParaRPr lang="en-US" altLang="ko-KR" sz="2000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755650" y="3717925"/>
            <a:ext cx="7993063" cy="701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 typeface="Wingdings" pitchFamily="2" charset="2"/>
              <a:buChar char="§"/>
              <a:defRPr/>
            </a:pP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Event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가 발생되었을 때 실제로 발생되는 동작을 의미한다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457200" indent="-457200">
              <a:defRPr/>
            </a:pP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   - 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윈도우 종료버튼을 클릭하면 창이 닫힌다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24588" name="Text Box 13"/>
          <p:cNvSpPr txBox="1">
            <a:spLocks noChangeArrowheads="1"/>
          </p:cNvSpPr>
          <p:nvPr/>
        </p:nvSpPr>
        <p:spPr bwMode="auto">
          <a:xfrm>
            <a:off x="395288" y="4581525"/>
            <a:ext cx="7848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ko-KR" sz="2400" b="1"/>
              <a:t> </a:t>
            </a:r>
            <a:r>
              <a:rPr lang="ko-KR" altLang="en-US" sz="2400" b="1"/>
              <a:t>이벤트 리스너</a:t>
            </a:r>
            <a:r>
              <a:rPr lang="en-US" altLang="ko-KR" sz="2400" b="1"/>
              <a:t>( Event Listener)</a:t>
            </a:r>
            <a:endParaRPr lang="en-US" altLang="ko-KR" sz="2000"/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755650" y="5013325"/>
            <a:ext cx="7993063" cy="1006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 typeface="Wingdings" pitchFamily="2" charset="2"/>
              <a:buChar char="§"/>
              <a:defRPr/>
            </a:pP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컴포넌트에서 이벤트의 발생여부를 체크하고 실제적으로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발생된 각 이벤트의 처리 </a:t>
            </a:r>
            <a:r>
              <a:rPr lang="ko-KR" alt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메소드를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 정의하고 있는 프로세스를 의미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  <a:defRPr/>
            </a:pP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인터페이스로 선언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21F747-8013-407C-81EA-AF7DFAD819BE}" type="slidenum">
              <a:rPr lang="en-US" altLang="ko-KR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25603" name="Line 4"/>
          <p:cNvSpPr>
            <a:spLocks noChangeShapeType="1"/>
          </p:cNvSpPr>
          <p:nvPr/>
        </p:nvSpPr>
        <p:spPr bwMode="auto">
          <a:xfrm>
            <a:off x="250825" y="4581525"/>
            <a:ext cx="8353425" cy="0"/>
          </a:xfrm>
          <a:prstGeom prst="line">
            <a:avLst/>
          </a:prstGeom>
          <a:noFill/>
          <a:ln w="57150" cmpd="thinThick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468313" y="188913"/>
            <a:ext cx="77041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  <a:defRPr/>
            </a:pPr>
            <a:r>
              <a:rPr lang="ko-KR" altLang="en-US" sz="2000" b="1" smtClean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이벤트</a:t>
            </a:r>
            <a:endParaRPr lang="ko-KR" altLang="en-US" sz="2000" b="1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501650" y="2636838"/>
            <a:ext cx="86423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ko-KR" altLang="ko-KR" sz="2800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285750" y="642938"/>
            <a:ext cx="7848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ko-KR" sz="2400" b="1"/>
              <a:t> </a:t>
            </a:r>
            <a:r>
              <a:rPr lang="ko-KR" altLang="en-US" sz="2400" b="1"/>
              <a:t>이벤트 처리자</a:t>
            </a:r>
            <a:r>
              <a:rPr lang="en-US" altLang="ko-KR" sz="2400" b="1"/>
              <a:t>( Event Handler)</a:t>
            </a:r>
            <a:endParaRPr lang="en-US" altLang="ko-KR" sz="2000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42938" y="1071563"/>
            <a:ext cx="7993062" cy="1006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이벤트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리스너에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전달된 이벤트를  실제로 구현작업을 담당하는</a:t>
            </a:r>
          </a:p>
          <a:p>
            <a:pPr marL="457200" indent="-457200">
              <a:defRPr/>
            </a:pP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    클래스를 의미한다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  <a:defRPr/>
            </a:pP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이벤트리스너를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implements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해서 구현한다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395288" y="2349500"/>
            <a:ext cx="7848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ü"/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굴림" pitchFamily="50" charset="-127"/>
                <a:ea typeface="굴림" pitchFamily="50" charset="-127"/>
              </a:rPr>
              <a:t>자바의 이벤트 처리방법</a:t>
            </a:r>
            <a:endParaRPr lang="ko-KR" altLang="en-US" sz="2000">
              <a:effectLst>
                <a:outerShdw blurRad="38100" dist="38100" dir="2700000" algn="tl">
                  <a:srgbClr val="C0C0C0"/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42938" y="2781300"/>
            <a:ext cx="7993062" cy="1616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Font typeface="Wingdings" pitchFamily="2" charset="2"/>
              <a:buChar char="§"/>
              <a:defRPr/>
            </a:pPr>
            <a:r>
              <a:rPr lang="en-US" altLang="ko-KR" sz="2000" b="1" dirty="0">
                <a:latin typeface="굴림" pitchFamily="50" charset="-127"/>
                <a:ea typeface="굴림" pitchFamily="50" charset="-127"/>
              </a:rPr>
              <a:t>GUI</a:t>
            </a:r>
            <a:r>
              <a:rPr lang="ko-KR" altLang="en-US" sz="2000" b="1" dirty="0">
                <a:latin typeface="굴림" pitchFamily="50" charset="-127"/>
                <a:ea typeface="굴림" pitchFamily="50" charset="-127"/>
              </a:rPr>
              <a:t>프로그램이 </a:t>
            </a:r>
            <a:r>
              <a:rPr lang="ko-KR" altLang="en-US" sz="2000" b="1" dirty="0" err="1">
                <a:latin typeface="굴림" pitchFamily="50" charset="-127"/>
                <a:ea typeface="굴림" pitchFamily="50" charset="-127"/>
              </a:rPr>
              <a:t>실행중에</a:t>
            </a:r>
            <a:r>
              <a:rPr lang="ko-KR" altLang="en-US" sz="2000" b="1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2000" b="1" dirty="0">
                <a:latin typeface="굴림" pitchFamily="50" charset="-127"/>
                <a:ea typeface="굴림" pitchFamily="50" charset="-127"/>
              </a:rPr>
              <a:t>OS</a:t>
            </a:r>
            <a:r>
              <a:rPr lang="ko-KR" altLang="en-US" sz="2000" b="1" dirty="0">
                <a:latin typeface="굴림" pitchFamily="50" charset="-127"/>
                <a:ea typeface="굴림" pitchFamily="50" charset="-127"/>
              </a:rPr>
              <a:t>가  이벤트가 발생이 되는지를 검사</a:t>
            </a:r>
            <a:r>
              <a:rPr lang="en-US" altLang="ko-KR" sz="2000" b="1" dirty="0"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  <a:defRPr/>
            </a:pPr>
            <a:r>
              <a:rPr lang="ko-KR" altLang="en-US" sz="2000" b="1" dirty="0">
                <a:latin typeface="굴림" pitchFamily="50" charset="-127"/>
                <a:ea typeface="굴림" pitchFamily="50" charset="-127"/>
              </a:rPr>
              <a:t>이벤트가 발생되면 </a:t>
            </a:r>
            <a:r>
              <a:rPr lang="en-US" altLang="ko-KR" sz="2000" b="1" dirty="0">
                <a:latin typeface="굴림" pitchFamily="50" charset="-127"/>
                <a:ea typeface="굴림" pitchFamily="50" charset="-127"/>
              </a:rPr>
              <a:t>OS</a:t>
            </a:r>
            <a:r>
              <a:rPr lang="ko-KR" altLang="en-US" sz="2000" b="1" dirty="0">
                <a:latin typeface="굴림" pitchFamily="50" charset="-127"/>
                <a:ea typeface="굴림" pitchFamily="50" charset="-127"/>
              </a:rPr>
              <a:t>가 </a:t>
            </a:r>
            <a:r>
              <a:rPr lang="en-US" altLang="ko-KR" sz="2000" b="1" dirty="0">
                <a:latin typeface="굴림" pitchFamily="50" charset="-127"/>
                <a:ea typeface="굴림" pitchFamily="50" charset="-127"/>
              </a:rPr>
              <a:t>JVM</a:t>
            </a:r>
            <a:r>
              <a:rPr lang="ko-KR" altLang="en-US" sz="2000" b="1" dirty="0">
                <a:latin typeface="굴림" pitchFamily="50" charset="-127"/>
                <a:ea typeface="굴림" pitchFamily="50" charset="-127"/>
              </a:rPr>
              <a:t>에게 이벤트를 전달한다</a:t>
            </a:r>
            <a:r>
              <a:rPr lang="en-US" altLang="ko-KR" sz="2000" b="1" dirty="0"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  <a:defRPr/>
            </a:pPr>
            <a:r>
              <a:rPr lang="en-US" altLang="ko-KR" sz="2000" b="1" dirty="0">
                <a:latin typeface="굴림" pitchFamily="50" charset="-127"/>
                <a:ea typeface="굴림" pitchFamily="50" charset="-127"/>
              </a:rPr>
              <a:t>JVM</a:t>
            </a:r>
            <a:r>
              <a:rPr lang="ko-KR" altLang="en-US" sz="2000" b="1" dirty="0">
                <a:latin typeface="굴림" pitchFamily="50" charset="-127"/>
                <a:ea typeface="굴림" pitchFamily="50" charset="-127"/>
              </a:rPr>
              <a:t>은 발생된 이벤트를 처리하기 위하여 이벤트객체를 생성</a:t>
            </a:r>
            <a:r>
              <a:rPr lang="en-US" altLang="ko-KR" sz="2000" b="1" dirty="0"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  <a:defRPr/>
            </a:pPr>
            <a:r>
              <a:rPr lang="ko-KR" altLang="en-US" sz="2000" b="1" dirty="0">
                <a:latin typeface="굴림" pitchFamily="50" charset="-127"/>
                <a:ea typeface="굴림" pitchFamily="50" charset="-127"/>
              </a:rPr>
              <a:t>생성된 이벤트객체를 </a:t>
            </a:r>
            <a:r>
              <a:rPr lang="ko-KR" altLang="en-US" sz="2000" b="1" dirty="0" err="1">
                <a:latin typeface="굴림" pitchFamily="50" charset="-127"/>
                <a:ea typeface="굴림" pitchFamily="50" charset="-127"/>
              </a:rPr>
              <a:t>이벤트리스너를</a:t>
            </a:r>
            <a:r>
              <a:rPr lang="ko-KR" altLang="en-US" sz="2000" b="1" dirty="0">
                <a:latin typeface="굴림" pitchFamily="50" charset="-127"/>
                <a:ea typeface="굴림" pitchFamily="50" charset="-127"/>
              </a:rPr>
              <a:t> 구현한 </a:t>
            </a:r>
            <a:r>
              <a:rPr lang="ko-KR" altLang="en-US" sz="2000" b="1" dirty="0" err="1">
                <a:latin typeface="굴림" pitchFamily="50" charset="-127"/>
                <a:ea typeface="굴림" pitchFamily="50" charset="-127"/>
              </a:rPr>
              <a:t>이벤트핸들러로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  <a:p>
            <a:pPr marL="457200" indent="-457200">
              <a:defRPr/>
            </a:pPr>
            <a:r>
              <a:rPr lang="ko-KR" altLang="en-US" sz="2000" b="1" dirty="0">
                <a:latin typeface="굴림" pitchFamily="50" charset="-127"/>
                <a:ea typeface="굴림" pitchFamily="50" charset="-127"/>
              </a:rPr>
              <a:t>      전달하여 이벤트 처리를 한다</a:t>
            </a:r>
            <a:r>
              <a:rPr lang="en-US" altLang="ko-KR" sz="2000" b="1" dirty="0"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sp>
        <p:nvSpPr>
          <p:cNvPr id="25610" name="Line 24"/>
          <p:cNvSpPr>
            <a:spLocks noChangeShapeType="1"/>
          </p:cNvSpPr>
          <p:nvPr/>
        </p:nvSpPr>
        <p:spPr bwMode="auto">
          <a:xfrm flipH="1">
            <a:off x="7667625" y="4941888"/>
            <a:ext cx="73025" cy="14287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" name="그룹 36"/>
          <p:cNvGrpSpPr>
            <a:grpSpLocks/>
          </p:cNvGrpSpPr>
          <p:nvPr/>
        </p:nvGrpSpPr>
        <p:grpSpPr bwMode="auto">
          <a:xfrm>
            <a:off x="500063" y="4714875"/>
            <a:ext cx="8110537" cy="1871663"/>
            <a:chOff x="500034" y="2843221"/>
            <a:chExt cx="8110566" cy="1871663"/>
          </a:xfrm>
        </p:grpSpPr>
        <p:pic>
          <p:nvPicPr>
            <p:cNvPr id="25612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0034" y="2857496"/>
              <a:ext cx="1857375" cy="1109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AutoShape 15"/>
            <p:cNvSpPr>
              <a:spLocks noChangeArrowheads="1"/>
            </p:cNvSpPr>
            <p:nvPr/>
          </p:nvSpPr>
          <p:spPr bwMode="auto">
            <a:xfrm>
              <a:off x="3132118" y="2914659"/>
              <a:ext cx="1584331" cy="1152525"/>
            </a:xfrm>
            <a:prstGeom prst="irregularSeal1">
              <a:avLst/>
            </a:prstGeom>
            <a:solidFill>
              <a:srgbClr val="FFFF00"/>
            </a:solidFill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ko-KR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이벤트발생</a:t>
              </a:r>
            </a:p>
          </p:txBody>
        </p:sp>
        <p:pic>
          <p:nvPicPr>
            <p:cNvPr id="25614" name="Picture 16" descr="MCj03437470000[1]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28662" y="3429000"/>
              <a:ext cx="541338" cy="649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ext Box 17"/>
            <p:cNvSpPr txBox="1">
              <a:spLocks noChangeArrowheads="1"/>
            </p:cNvSpPr>
            <p:nvPr/>
          </p:nvSpPr>
          <p:spPr bwMode="auto">
            <a:xfrm>
              <a:off x="5651489" y="2843221"/>
              <a:ext cx="654052" cy="422275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JVM</a:t>
              </a:r>
            </a:p>
          </p:txBody>
        </p:sp>
        <p:sp>
          <p:nvSpPr>
            <p:cNvPr id="42" name="Text Box 18"/>
            <p:cNvSpPr txBox="1">
              <a:spLocks noChangeArrowheads="1"/>
            </p:cNvSpPr>
            <p:nvPr/>
          </p:nvSpPr>
          <p:spPr bwMode="auto">
            <a:xfrm>
              <a:off x="6877044" y="3779846"/>
              <a:ext cx="1733556" cy="422275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ko-KR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이벤트핸들러</a:t>
              </a:r>
            </a:p>
          </p:txBody>
        </p:sp>
        <p:sp>
          <p:nvSpPr>
            <p:cNvPr id="25617" name="AutoShape 19"/>
            <p:cNvSpPr>
              <a:spLocks noChangeArrowheads="1"/>
            </p:cNvSpPr>
            <p:nvPr/>
          </p:nvSpPr>
          <p:spPr bwMode="auto">
            <a:xfrm>
              <a:off x="2484438" y="3419484"/>
              <a:ext cx="503238" cy="360363"/>
            </a:xfrm>
            <a:prstGeom prst="rightArrow">
              <a:avLst>
                <a:gd name="adj1" fmla="val 50000"/>
                <a:gd name="adj2" fmla="val 34912"/>
              </a:avLst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18" name="AutoShape 20"/>
            <p:cNvSpPr>
              <a:spLocks noChangeArrowheads="1"/>
            </p:cNvSpPr>
            <p:nvPr/>
          </p:nvSpPr>
          <p:spPr bwMode="auto">
            <a:xfrm rot="-2700000">
              <a:off x="4787900" y="3203584"/>
              <a:ext cx="503238" cy="360363"/>
            </a:xfrm>
            <a:prstGeom prst="rightArrow">
              <a:avLst>
                <a:gd name="adj1" fmla="val 50000"/>
                <a:gd name="adj2" fmla="val 34912"/>
              </a:avLst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19" name="AutoShape 21"/>
            <p:cNvSpPr>
              <a:spLocks noChangeArrowheads="1"/>
            </p:cNvSpPr>
            <p:nvPr/>
          </p:nvSpPr>
          <p:spPr bwMode="auto">
            <a:xfrm rot="2700000">
              <a:off x="6445250" y="3275021"/>
              <a:ext cx="503238" cy="360363"/>
            </a:xfrm>
            <a:prstGeom prst="rightArrow">
              <a:avLst>
                <a:gd name="adj1" fmla="val 50000"/>
                <a:gd name="adj2" fmla="val 34912"/>
              </a:avLst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" name="AutoShape 22"/>
            <p:cNvSpPr>
              <a:spLocks noChangeArrowheads="1"/>
            </p:cNvSpPr>
            <p:nvPr/>
          </p:nvSpPr>
          <p:spPr bwMode="auto">
            <a:xfrm>
              <a:off x="1403324" y="3562359"/>
              <a:ext cx="1152529" cy="1152525"/>
            </a:xfrm>
            <a:prstGeom prst="irregularSeal1">
              <a:avLst/>
            </a:prstGeom>
            <a:solidFill>
              <a:srgbClr val="FFFF00"/>
            </a:solidFill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ko-KR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버튼클릭</a:t>
              </a:r>
            </a:p>
          </p:txBody>
        </p: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7092945" y="2843221"/>
              <a:ext cx="1317630" cy="409575"/>
            </a:xfrm>
            <a:prstGeom prst="rect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interface</a:t>
              </a:r>
            </a:p>
          </p:txBody>
        </p:sp>
        <p:sp>
          <p:nvSpPr>
            <p:cNvPr id="25622" name="Line 24"/>
            <p:cNvSpPr>
              <a:spLocks noChangeShapeType="1"/>
            </p:cNvSpPr>
            <p:nvPr/>
          </p:nvSpPr>
          <p:spPr bwMode="auto">
            <a:xfrm flipH="1">
              <a:off x="7667625" y="3276609"/>
              <a:ext cx="73025" cy="142875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49" name="직선 화살표 연결선 48"/>
            <p:cNvCxnSpPr>
              <a:stCxn id="42" idx="0"/>
              <a:endCxn id="47" idx="2"/>
            </p:cNvCxnSpPr>
            <p:nvPr/>
          </p:nvCxnSpPr>
          <p:spPr>
            <a:xfrm rot="5400000" flipH="1" flipV="1">
              <a:off x="7484266" y="3512352"/>
              <a:ext cx="527050" cy="793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142852"/>
            <a:ext cx="835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3.</a:t>
            </a:r>
            <a:r>
              <a:rPr lang="ko-KR" altLang="en-US" sz="2400" b="1" smtClean="0">
                <a:latin typeface="굴림" pitchFamily="50" charset="-127"/>
                <a:ea typeface="굴림" pitchFamily="50" charset="-127"/>
              </a:rPr>
              <a:t>안드로이드 애플리케이션  구성요소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750231"/>
            <a:ext cx="8181961" cy="61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0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안드로이드 이벤트 종류</a:t>
            </a:r>
            <a:endParaRPr lang="ko-KR" altLang="en-US" b="1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14283" y="642918"/>
          <a:ext cx="8572560" cy="4233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15"/>
                <a:gridCol w="3429025"/>
                <a:gridCol w="2857520"/>
              </a:tblGrid>
              <a:tr h="214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이벤트 발생 시점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이벤트 리스너 이름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이벤트 리스너의 메소드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10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뷰를클릭시</a:t>
                      </a:r>
                      <a:endParaRPr lang="en-US" altLang="ko-KR" sz="140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(Button </a:t>
                      </a:r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이미지 클릭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OnclickListener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onClick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0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뷰를 길게 클릭할 때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onLongClickListener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onLongClick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0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뷰를 드래그 할때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OnDragListener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onDrag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0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포커스가 한 뷰에서 다른 뷰로 바뀔 때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onFocusChangeListener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onFocusChange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0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뷰 위에서 마우스가 움직일 때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onHoverListener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onHover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0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키를 누르거나 뗄 때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OnKeyListener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onKey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0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사용자가 뷰를 터치할 때</a:t>
                      </a:r>
                      <a:endParaRPr lang="en-US" altLang="ko-KR" sz="140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손을 댈 때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대고 움직일 때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손을 뗄 때</a:t>
                      </a:r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onTouchListener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onTouch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07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뷰를 드래그 할 때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OnDragListener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onDrag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214290"/>
            <a:ext cx="742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굴림" pitchFamily="50" charset="-127"/>
                <a:ea typeface="굴림" pitchFamily="50" charset="-127"/>
              </a:rPr>
              <a:t>안드로이드 위젯에서 발생된  이벤트 처리 예제</a:t>
            </a:r>
            <a:endParaRPr lang="ko-KR" altLang="en-US" sz="20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857232"/>
            <a:ext cx="7643866" cy="2339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1.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레이아웃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.xml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파일에서 위젯을 지정한다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.</a:t>
            </a:r>
            <a:br>
              <a:rPr lang="en-US" altLang="ko-KR" sz="1600" b="1" smtClean="0">
                <a:latin typeface="굴림" pitchFamily="50" charset="-127"/>
                <a:ea typeface="굴림" pitchFamily="50" charset="-127"/>
              </a:rPr>
            </a:b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2.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각각의 위젯에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id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를 설정한다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.</a:t>
            </a:r>
            <a:br>
              <a:rPr lang="en-US" altLang="ko-KR" sz="1600" b="1" smtClean="0">
                <a:latin typeface="굴림" pitchFamily="50" charset="-127"/>
                <a:ea typeface="굴림" pitchFamily="50" charset="-127"/>
              </a:rPr>
            </a:b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3.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실행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activity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에서 각각의 위젯을 할당할 변수를 선언한다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.</a:t>
            </a:r>
            <a:br>
              <a:rPr lang="en-US" altLang="ko-KR" sz="1600" b="1" smtClean="0">
                <a:latin typeface="굴림" pitchFamily="50" charset="-127"/>
                <a:ea typeface="굴림" pitchFamily="50" charset="-127"/>
              </a:rPr>
            </a:b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4.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변수에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R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클래스의 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findViewById 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메소드를 이용해서  위젯객체를 할당한다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.</a:t>
            </a:r>
            <a:br>
              <a:rPr lang="en-US" altLang="ko-KR" sz="1600" b="1" smtClean="0">
                <a:latin typeface="굴림" pitchFamily="50" charset="-127"/>
                <a:ea typeface="굴림" pitchFamily="50" charset="-127"/>
              </a:rPr>
            </a:br>
            <a:endParaRPr lang="en-US" altLang="ko-KR" sz="1600" b="1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5.</a:t>
            </a:r>
            <a:r>
              <a:rPr lang="ko-KR" altLang="en-US" sz="1600" b="1" smtClean="0">
                <a:latin typeface="굴림" pitchFamily="50" charset="-127"/>
                <a:ea typeface="굴림" pitchFamily="50" charset="-127"/>
              </a:rPr>
              <a:t>각 위젯의 이벤트를 처리할 핸들러를 작성해 준다</a:t>
            </a:r>
            <a:r>
              <a:rPr lang="en-US" altLang="ko-KR" sz="1600" b="1" smtClean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sz="16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662" y="0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main.xml</a:t>
            </a:r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3357554" y="5286388"/>
            <a:ext cx="428628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00042"/>
            <a:ext cx="6296025" cy="418147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071934" y="5214950"/>
            <a:ext cx="471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각각의 객체를 안드로이드가 앱 실행 시  자동으로 메모리의 특정 위치에 생성한다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  <p:sp>
        <p:nvSpPr>
          <p:cNvPr id="8" name="직사각형 7"/>
          <p:cNvSpPr/>
          <p:nvPr/>
        </p:nvSpPr>
        <p:spPr>
          <a:xfrm>
            <a:off x="1428728" y="2143116"/>
            <a:ext cx="3071834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00166" y="3429000"/>
            <a:ext cx="3071834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2910" y="0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get/package</a:t>
            </a:r>
            <a:r>
              <a:rPr lang="ko-KR" altLang="en-US" b="1" smtClean="0"/>
              <a:t>명</a:t>
            </a:r>
            <a:r>
              <a:rPr lang="en-US" altLang="ko-KR" b="1" smtClean="0"/>
              <a:t>/R.java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142844" y="357166"/>
            <a:ext cx="807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레이아웃에 정의한 각각의 위젯의 </a:t>
            </a:r>
            <a:r>
              <a:rPr lang="en-US" altLang="ko-KR" b="1" smtClean="0"/>
              <a:t>id</a:t>
            </a:r>
            <a:r>
              <a:rPr lang="ko-KR" altLang="en-US" b="1" smtClean="0"/>
              <a:t>가 실행 시 메모리에 생성된 각각의 </a:t>
            </a:r>
            <a:endParaRPr lang="en-US" altLang="ko-KR" b="1" smtClean="0"/>
          </a:p>
          <a:p>
            <a:r>
              <a:rPr lang="ko-KR" altLang="en-US" b="1" smtClean="0"/>
              <a:t>위젯 객체의 위치값을 가진다</a:t>
            </a:r>
            <a:r>
              <a:rPr lang="en-US" altLang="ko-KR" b="1" smtClean="0"/>
              <a:t>.(</a:t>
            </a:r>
            <a:r>
              <a:rPr lang="ko-KR" altLang="en-US" b="1" smtClean="0"/>
              <a:t>상수</a:t>
            </a:r>
            <a:r>
              <a:rPr lang="en-US" altLang="ko-KR" b="1" smtClean="0"/>
              <a:t>)</a:t>
            </a:r>
            <a:endParaRPr lang="ko-KR" altLang="en-US" b="1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43050"/>
            <a:ext cx="60579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285852" y="2857496"/>
            <a:ext cx="428628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00166" y="5000636"/>
            <a:ext cx="428628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357298"/>
            <a:ext cx="27813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4414" y="714356"/>
            <a:ext cx="6215106" cy="3429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43042" y="1785926"/>
            <a:ext cx="1214446" cy="500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TextView</a:t>
            </a:r>
            <a:r>
              <a:rPr lang="ko-KR" altLang="en-US" sz="1100" b="1" smtClean="0">
                <a:solidFill>
                  <a:schemeClr val="tx1"/>
                </a:solidFill>
              </a:rPr>
              <a:t>객체</a:t>
            </a:r>
            <a:endParaRPr lang="en-US" altLang="ko-KR" sz="11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smtClean="0">
                <a:solidFill>
                  <a:schemeClr val="tx1"/>
                </a:solidFill>
              </a:rPr>
              <a:t> 위치값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072066" y="1357298"/>
            <a:ext cx="1857388" cy="428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TextView </a:t>
            </a:r>
            <a:r>
              <a:rPr lang="ko-KR" altLang="en-US" smtClean="0">
                <a:solidFill>
                  <a:schemeClr val="tx1"/>
                </a:solidFill>
              </a:rPr>
              <a:t>객체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2565779" y="834788"/>
            <a:ext cx="2552131" cy="980364"/>
          </a:xfrm>
          <a:custGeom>
            <a:avLst/>
            <a:gdLst>
              <a:gd name="connsiteX0" fmla="*/ 0 w 2552131"/>
              <a:gd name="connsiteY0" fmla="*/ 980364 h 980364"/>
              <a:gd name="connsiteX1" fmla="*/ 1091821 w 2552131"/>
              <a:gd name="connsiteY1" fmla="*/ 79612 h 980364"/>
              <a:gd name="connsiteX2" fmla="*/ 2552131 w 2552131"/>
              <a:gd name="connsiteY2" fmla="*/ 502693 h 98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2131" h="980364">
                <a:moveTo>
                  <a:pt x="0" y="980364"/>
                </a:moveTo>
                <a:cubicBezTo>
                  <a:pt x="333233" y="569794"/>
                  <a:pt x="666466" y="159224"/>
                  <a:pt x="1091821" y="79612"/>
                </a:cubicBezTo>
                <a:cubicBezTo>
                  <a:pt x="1517176" y="0"/>
                  <a:pt x="2034653" y="251346"/>
                  <a:pt x="2552131" y="502693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00166" y="1500174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textView1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43042" y="3071810"/>
            <a:ext cx="1214446" cy="5000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chemeClr val="tx1"/>
                </a:solidFill>
              </a:rPr>
              <a:t>button</a:t>
            </a:r>
            <a:r>
              <a:rPr lang="ko-KR" altLang="en-US" sz="1100" b="1" smtClean="0">
                <a:solidFill>
                  <a:schemeClr val="tx1"/>
                </a:solidFill>
              </a:rPr>
              <a:t>객체</a:t>
            </a:r>
            <a:endParaRPr lang="en-US" altLang="ko-KR" sz="11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smtClean="0">
                <a:solidFill>
                  <a:schemeClr val="tx1"/>
                </a:solidFill>
              </a:rPr>
              <a:t> 위치값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072066" y="2643182"/>
            <a:ext cx="1857388" cy="4286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Button </a:t>
            </a:r>
            <a:r>
              <a:rPr lang="ko-KR" altLang="en-US" smtClean="0">
                <a:solidFill>
                  <a:schemeClr val="tx1"/>
                </a:solidFill>
              </a:rPr>
              <a:t>객체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2565779" y="2120672"/>
            <a:ext cx="2552131" cy="980364"/>
          </a:xfrm>
          <a:custGeom>
            <a:avLst/>
            <a:gdLst>
              <a:gd name="connsiteX0" fmla="*/ 0 w 2552131"/>
              <a:gd name="connsiteY0" fmla="*/ 980364 h 980364"/>
              <a:gd name="connsiteX1" fmla="*/ 1091821 w 2552131"/>
              <a:gd name="connsiteY1" fmla="*/ 79612 h 980364"/>
              <a:gd name="connsiteX2" fmla="*/ 2552131 w 2552131"/>
              <a:gd name="connsiteY2" fmla="*/ 502693 h 98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2131" h="980364">
                <a:moveTo>
                  <a:pt x="0" y="980364"/>
                </a:moveTo>
                <a:cubicBezTo>
                  <a:pt x="333233" y="569794"/>
                  <a:pt x="666466" y="159224"/>
                  <a:pt x="1091821" y="79612"/>
                </a:cubicBezTo>
                <a:cubicBezTo>
                  <a:pt x="1517176" y="0"/>
                  <a:pt x="2034653" y="251346"/>
                  <a:pt x="2552131" y="502693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00166" y="278605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button1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28728" y="14285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앱 실행 시 메모리 구조</a:t>
            </a:r>
            <a:endParaRPr lang="ko-KR" altLang="en-US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14290"/>
            <a:ext cx="8501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XML </a:t>
            </a:r>
            <a:r>
              <a:rPr lang="ko-KR" altLang="en-US" sz="2000" b="1" smtClean="0"/>
              <a:t>파일에 정의된 뷰들을 액티비티에서 접근 하는 방법</a:t>
            </a:r>
            <a:endParaRPr lang="ko-KR" altLang="en-US" sz="2000" b="1"/>
          </a:p>
        </p:txBody>
      </p:sp>
      <p:sp>
        <p:nvSpPr>
          <p:cNvPr id="3" name="TextBox 2"/>
          <p:cNvSpPr txBox="1"/>
          <p:nvPr/>
        </p:nvSpPr>
        <p:spPr>
          <a:xfrm>
            <a:off x="571472" y="642918"/>
            <a:ext cx="8001056" cy="20313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findViewByid</a:t>
            </a:r>
          </a:p>
          <a:p>
            <a:r>
              <a:rPr lang="en-US" altLang="ko-KR" smtClean="0"/>
              <a:t> </a:t>
            </a:r>
            <a:r>
              <a:rPr lang="en-US" altLang="ko-KR" b="1" smtClean="0"/>
              <a:t>-XML </a:t>
            </a:r>
            <a:r>
              <a:rPr lang="ko-KR" altLang="en-US" b="1" smtClean="0"/>
              <a:t>레이아웃 파일에 정의한 뷰들을찾는 메소드</a:t>
            </a:r>
            <a:endParaRPr lang="en-US" altLang="ko-KR" b="1" smtClean="0"/>
          </a:p>
          <a:p>
            <a:r>
              <a:rPr lang="en-US" altLang="ko-KR" b="1" smtClean="0"/>
              <a:t> -</a:t>
            </a:r>
            <a:r>
              <a:rPr lang="ko-KR" altLang="en-US" b="1" smtClean="0"/>
              <a:t>반드시 </a:t>
            </a:r>
            <a:r>
              <a:rPr lang="en-US" altLang="ko-KR" b="1" smtClean="0"/>
              <a:t>setContentView() </a:t>
            </a:r>
            <a:r>
              <a:rPr lang="ko-KR" altLang="en-US" b="1" smtClean="0"/>
              <a:t>메소드 호출 후 사용한다</a:t>
            </a:r>
            <a:r>
              <a:rPr lang="en-US" altLang="ko-KR" b="1" smtClean="0"/>
              <a:t>.</a:t>
            </a:r>
          </a:p>
          <a:p>
            <a:r>
              <a:rPr lang="en-US" altLang="ko-KR" smtClean="0"/>
              <a:t> </a:t>
            </a:r>
          </a:p>
          <a:p>
            <a:r>
              <a:rPr lang="en-US" altLang="ko-KR" b="1" smtClean="0"/>
              <a:t>- </a:t>
            </a:r>
            <a:r>
              <a:rPr lang="ko-KR" altLang="en-US" b="1" smtClean="0"/>
              <a:t>형식</a:t>
            </a:r>
            <a:endParaRPr lang="en-US" altLang="ko-KR" b="1" smtClean="0"/>
          </a:p>
          <a:p>
            <a:r>
              <a:rPr lang="en-US" altLang="ko-KR" smtClean="0"/>
              <a:t> </a:t>
            </a:r>
            <a:r>
              <a:rPr lang="en-US" altLang="ko-KR" b="1" smtClean="0"/>
              <a:t>public final View findViewById(int id)</a:t>
            </a:r>
          </a:p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714752"/>
            <a:ext cx="7219950" cy="2762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0034" y="2857496"/>
            <a:ext cx="57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소스에서 액티 비티 객체 사용 예제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642910" y="3286124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xml </a:t>
            </a:r>
            <a:r>
              <a:rPr lang="ko-KR" altLang="en-US" b="1" smtClean="0"/>
              <a:t>파일에서 위젯의 </a:t>
            </a:r>
            <a:r>
              <a:rPr lang="en-US" altLang="ko-KR" b="1" smtClean="0"/>
              <a:t>id</a:t>
            </a:r>
            <a:r>
              <a:rPr lang="ko-KR" altLang="en-US" b="1" smtClean="0"/>
              <a:t>를 설정한다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4348" y="357166"/>
            <a:ext cx="6929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onCreate </a:t>
            </a:r>
            <a:r>
              <a:rPr lang="ko-KR" altLang="en-US" sz="1600" b="1" smtClean="0"/>
              <a:t>메소드에서 같은 타입의 변수에 대해서 </a:t>
            </a:r>
            <a:endParaRPr lang="en-US" altLang="ko-KR" sz="1600" b="1" smtClean="0"/>
          </a:p>
          <a:p>
            <a:r>
              <a:rPr lang="en-US" altLang="ko-KR" sz="1600" b="1" smtClean="0"/>
              <a:t>findViewById </a:t>
            </a:r>
            <a:r>
              <a:rPr lang="ko-KR" altLang="en-US" sz="1600" b="1" smtClean="0"/>
              <a:t>메소드를 이용해서 화면 위젯 객체를 가지고 온다</a:t>
            </a:r>
            <a:r>
              <a:rPr lang="en-US" altLang="ko-KR" sz="1600" b="1" smtClean="0"/>
              <a:t>.</a:t>
            </a:r>
            <a:endParaRPr lang="ko-KR" altLang="en-US" sz="1600" b="1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74"/>
            <a:ext cx="7210425" cy="3476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00" y="142852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여러가지 이벤트 처리 방법</a:t>
            </a:r>
            <a:endParaRPr lang="ko-KR" altLang="en-US" b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642918"/>
            <a:ext cx="7439025" cy="2324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71472" y="3000372"/>
            <a:ext cx="65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익명 클래스를 이용해서 구현하기</a:t>
            </a:r>
            <a:endParaRPr lang="ko-KR" altLang="en-US" b="1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14346" y="3357562"/>
            <a:ext cx="11753850" cy="3857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857224" y="5143512"/>
            <a:ext cx="10644262" cy="1143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53054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7624" y="5661248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/>
              <a:t>마우스로 드래그 해서 버튼을 추가한다</a:t>
            </a:r>
            <a:r>
              <a:rPr lang="en-US" altLang="ko-KR" sz="1600" b="1" smtClean="0"/>
              <a:t>.</a:t>
            </a:r>
            <a:endParaRPr lang="ko-KR" altLang="en-US" sz="1600" b="1"/>
          </a:p>
        </p:txBody>
      </p:sp>
      <p:sp>
        <p:nvSpPr>
          <p:cNvPr id="3" name="직사각형 2"/>
          <p:cNvSpPr/>
          <p:nvPr/>
        </p:nvSpPr>
        <p:spPr>
          <a:xfrm>
            <a:off x="251520" y="4005064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11663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activity_main.xml</a:t>
            </a:r>
            <a:r>
              <a:rPr lang="ko-KR" altLang="en-US" smtClean="0"/>
              <a:t>에서 버튼을추가한다</a:t>
            </a:r>
            <a:r>
              <a:rPr lang="en-US" altLang="ko-KR" smtClean="0"/>
              <a:t>.</a:t>
            </a:r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475656" y="4053508"/>
            <a:ext cx="2137250" cy="1315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723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40" y="980728"/>
            <a:ext cx="790575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18864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'text'</a:t>
            </a:r>
            <a:r>
              <a:rPr lang="ko-KR" altLang="en-US" b="1" smtClean="0"/>
              <a:t>탭에서 버튼의 이름과 </a:t>
            </a:r>
            <a:r>
              <a:rPr lang="en-US" altLang="ko-KR" b="1" smtClean="0"/>
              <a:t>id</a:t>
            </a:r>
            <a:r>
              <a:rPr lang="ko-KR" altLang="en-US" b="1" smtClean="0"/>
              <a:t>를 변경한다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  <p:sp>
        <p:nvSpPr>
          <p:cNvPr id="3" name="직사각형 2"/>
          <p:cNvSpPr/>
          <p:nvPr/>
        </p:nvSpPr>
        <p:spPr>
          <a:xfrm>
            <a:off x="1331640" y="2971453"/>
            <a:ext cx="2880320" cy="6015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3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4348" y="214290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가로 모드</a:t>
            </a:r>
            <a:r>
              <a:rPr lang="en-US" altLang="ko-KR" b="1" smtClean="0"/>
              <a:t>(landscape) </a:t>
            </a:r>
            <a:r>
              <a:rPr lang="ko-KR" altLang="en-US" b="1" smtClean="0"/>
              <a:t>로 보여 주기</a:t>
            </a:r>
            <a:endParaRPr lang="ko-KR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88"/>
            <a:ext cx="7810500" cy="3543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1928794" y="3429000"/>
            <a:ext cx="5857916" cy="4286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4348" y="714356"/>
            <a:ext cx="80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androidmanifest.xml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85786" y="5786454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smtClean="0"/>
              <a:t>가로 모드로 화면을 꽉 채우면서 보여 준다</a:t>
            </a:r>
            <a:r>
              <a:rPr lang="en-US" altLang="ko-KR" b="1" i="1" smtClean="0"/>
              <a:t>.</a:t>
            </a:r>
            <a:endParaRPr lang="ko-KR" altLang="en-US" b="1" i="1"/>
          </a:p>
        </p:txBody>
      </p:sp>
      <p:sp>
        <p:nvSpPr>
          <p:cNvPr id="8" name="자유형 7"/>
          <p:cNvSpPr/>
          <p:nvPr/>
        </p:nvSpPr>
        <p:spPr>
          <a:xfrm>
            <a:off x="2729552" y="3875964"/>
            <a:ext cx="1965278" cy="1937982"/>
          </a:xfrm>
          <a:custGeom>
            <a:avLst/>
            <a:gdLst>
              <a:gd name="connsiteX0" fmla="*/ 0 w 1965278"/>
              <a:gd name="connsiteY0" fmla="*/ 1937982 h 1937982"/>
              <a:gd name="connsiteX1" fmla="*/ 504967 w 1965278"/>
              <a:gd name="connsiteY1" fmla="*/ 518615 h 1937982"/>
              <a:gd name="connsiteX2" fmla="*/ 1965278 w 1965278"/>
              <a:gd name="connsiteY2" fmla="*/ 0 h 193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278" h="1937982">
                <a:moveTo>
                  <a:pt x="0" y="1937982"/>
                </a:moveTo>
                <a:cubicBezTo>
                  <a:pt x="88710" y="1389797"/>
                  <a:pt x="177421" y="841612"/>
                  <a:pt x="504967" y="518615"/>
                </a:cubicBezTo>
                <a:cubicBezTo>
                  <a:pt x="832513" y="195618"/>
                  <a:pt x="1398895" y="97809"/>
                  <a:pt x="1965278" y="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910590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11641" y="33265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MainActivity.java</a:t>
            </a:r>
            <a:endParaRPr lang="ko-KR" altLang="en-US" b="1"/>
          </a:p>
        </p:txBody>
      </p:sp>
      <p:sp>
        <p:nvSpPr>
          <p:cNvPr id="3" name="직사각형 2"/>
          <p:cNvSpPr/>
          <p:nvPr/>
        </p:nvSpPr>
        <p:spPr>
          <a:xfrm>
            <a:off x="1311640" y="2816932"/>
            <a:ext cx="7436823" cy="140415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077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0"/>
            <a:ext cx="600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화면 클래스에서 리스너를 </a:t>
            </a:r>
            <a:r>
              <a:rPr lang="en-US" altLang="ko-KR" b="1" smtClean="0"/>
              <a:t>implements  </a:t>
            </a:r>
            <a:r>
              <a:rPr lang="ko-KR" altLang="en-US" b="1" smtClean="0"/>
              <a:t>해서 구현하기</a:t>
            </a:r>
            <a:endParaRPr lang="ko-KR" altLang="en-US" b="1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52736"/>
            <a:ext cx="894030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64088" y="908720"/>
            <a:ext cx="3240360" cy="50405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369332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/>
              <a:t>화면 클래스를 이벤트 핸들러로 이용한다</a:t>
            </a:r>
            <a:r>
              <a:rPr lang="en-US" altLang="ko-KR" sz="1600" b="1" smtClean="0"/>
              <a:t>.</a:t>
            </a:r>
            <a:endParaRPr lang="ko-KR" altLang="en-US" sz="1600" b="1"/>
          </a:p>
        </p:txBody>
      </p:sp>
      <p:sp>
        <p:nvSpPr>
          <p:cNvPr id="5" name="직사각형 4"/>
          <p:cNvSpPr/>
          <p:nvPr/>
        </p:nvSpPr>
        <p:spPr>
          <a:xfrm>
            <a:off x="467544" y="4077072"/>
            <a:ext cx="8568952" cy="86409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33042" y="3068960"/>
            <a:ext cx="324036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6624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142852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내부 클래스를 이용해서 이벤트 핸들러 구현하기</a:t>
            </a:r>
            <a:endParaRPr lang="ko-KR" altLang="en-US" b="1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11706225" cy="4619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785786" y="3429000"/>
            <a:ext cx="10858576" cy="1428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42976" y="2571744"/>
            <a:ext cx="5429288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2"/>
            <a:ext cx="7153275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57158" y="285728"/>
            <a:ext cx="778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레이아웃 파일에서 이벤트 메소드명을 직접 지정해서 이벤트 처리한다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0"/>
            <a:ext cx="11210925" cy="3209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714348" y="5500702"/>
            <a:ext cx="10501386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0"/>
            <a:ext cx="735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다수의 버튼 이벤트 처리하기</a:t>
            </a:r>
            <a:endParaRPr lang="ko-KR" altLang="en-US" b="1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642918"/>
            <a:ext cx="4686300" cy="5238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1000100" y="2500306"/>
            <a:ext cx="2357454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0100" y="4143380"/>
            <a:ext cx="2357454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71538" y="5643578"/>
            <a:ext cx="2357454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1428736"/>
            <a:ext cx="1828800" cy="3000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71480"/>
            <a:ext cx="703897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1643042" y="2000240"/>
            <a:ext cx="4071966" cy="1714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857628"/>
            <a:ext cx="98488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1643042" y="4714884"/>
            <a:ext cx="371477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14620"/>
            <a:ext cx="9382125" cy="3667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214290"/>
            <a:ext cx="2670417" cy="2176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85720" y="142852"/>
            <a:ext cx="557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editText</a:t>
            </a:r>
            <a:r>
              <a:rPr lang="ko-KR" altLang="en-US" b="1" smtClean="0"/>
              <a:t>에 입력한 문자을 버튼을 클릭해서 </a:t>
            </a:r>
            <a:endParaRPr lang="en-US" altLang="ko-KR" b="1" smtClean="0"/>
          </a:p>
          <a:p>
            <a:r>
              <a:rPr lang="ko-KR" altLang="en-US" b="1" smtClean="0"/>
              <a:t>화면에 출력하는 예제</a:t>
            </a:r>
            <a:endParaRPr lang="ko-KR" altLang="en-US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57222" y="214290"/>
            <a:ext cx="7477125" cy="649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357190" y="4071942"/>
            <a:ext cx="3857652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72032" y="4214818"/>
            <a:ext cx="3857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solidFill>
                  <a:srgbClr val="FF0000"/>
                </a:solidFill>
              </a:rPr>
              <a:t>클릭 시 텍스트에디트에 입력한 내용을 출력한다</a:t>
            </a:r>
            <a:r>
              <a:rPr lang="en-US" altLang="ko-KR" sz="1200" b="1" smtClean="0">
                <a:solidFill>
                  <a:srgbClr val="FF0000"/>
                </a:solidFill>
              </a:rPr>
              <a:t>.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596" y="2000240"/>
            <a:ext cx="3857652" cy="9286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785794"/>
            <a:ext cx="809625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0"/>
            <a:ext cx="8858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굴림" pitchFamily="50" charset="-127"/>
                <a:ea typeface="굴림" pitchFamily="50" charset="-127"/>
              </a:rPr>
              <a:t>drawable-hdpi,drawable-ldpi,.drawable-mdpi</a:t>
            </a:r>
            <a:r>
              <a:rPr lang="ko-KR" altLang="en-US" sz="2000" b="1" smtClean="0">
                <a:latin typeface="굴림" pitchFamily="50" charset="-127"/>
                <a:ea typeface="굴림" pitchFamily="50" charset="-127"/>
              </a:rPr>
              <a:t>의 차이점</a:t>
            </a:r>
            <a:endParaRPr lang="ko-KR" altLang="en-US" sz="2000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142852"/>
            <a:ext cx="700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굴림" pitchFamily="50" charset="-127"/>
                <a:ea typeface="굴림" pitchFamily="50" charset="-127"/>
              </a:rPr>
              <a:t>5.RadioGroup,RadioButton</a:t>
            </a:r>
            <a:endParaRPr lang="ko-KR" altLang="en-US" sz="20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571480"/>
            <a:ext cx="8143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RadioButon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이란 여러 가지 항목 중 하나를 선택할 때 사용되는 위젯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b="1" smtClean="0">
                <a:latin typeface="굴림" pitchFamily="50" charset="-127"/>
                <a:ea typeface="굴림" pitchFamily="50" charset="-127"/>
              </a:rPr>
            </a:br>
            <a:endParaRPr lang="en-US" altLang="ko-KR" b="1" smtClean="0">
              <a:latin typeface="굴림" pitchFamily="50" charset="-127"/>
              <a:ea typeface="굴림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RadioGroup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은   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RadioButton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의 묶음이다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1857364"/>
            <a:ext cx="46863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643050"/>
            <a:ext cx="4387645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00166" y="1071546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타이틀과 시계가 보이지 않고</a:t>
            </a:r>
            <a:r>
              <a:rPr lang="en-US" altLang="ko-KR" b="1" smtClean="0"/>
              <a:t>,</a:t>
            </a:r>
            <a:r>
              <a:rPr lang="ko-KR" altLang="en-US" b="1" smtClean="0"/>
              <a:t>가로 모드로 바뀐다</a:t>
            </a:r>
            <a:r>
              <a:rPr lang="en-US" altLang="ko-KR" b="1" smtClean="0"/>
              <a:t>.</a:t>
            </a:r>
            <a:endParaRPr lang="ko-KR" altLang="en-US"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3552" y="71460"/>
            <a:ext cx="8782050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1857356" y="1571612"/>
            <a:ext cx="2928958" cy="2143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>
            <a:off x="1071602" y="1357320"/>
            <a:ext cx="357158" cy="521497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571536" y="3643314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Radio Group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642918"/>
            <a:ext cx="61626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357158" y="3000372"/>
            <a:ext cx="6429420" cy="15001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86578" y="3571876"/>
            <a:ext cx="6643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라디오 버튼 클릭 이벤트를 처리한다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42976" y="2571744"/>
            <a:ext cx="4286280" cy="14287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857232"/>
            <a:ext cx="46863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142852"/>
            <a:ext cx="700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굴림" pitchFamily="50" charset="-127"/>
                <a:ea typeface="굴림" pitchFamily="50" charset="-127"/>
              </a:rPr>
              <a:t>6.checkBox</a:t>
            </a:r>
            <a:endParaRPr lang="ko-KR" altLang="en-US" sz="24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596" y="642918"/>
            <a:ext cx="8143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1400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400" smtClean="0">
                <a:latin typeface="굴림" pitchFamily="50" charset="-127"/>
                <a:ea typeface="굴림" pitchFamily="50" charset="-127"/>
              </a:rPr>
              <a:t>여러 항목중 다중 선택이 가능한 위젯</a:t>
            </a:r>
            <a:endParaRPr lang="ko-KR" altLang="en-US" sz="140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214422"/>
            <a:ext cx="5791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3834" y="1500174"/>
            <a:ext cx="46672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42852"/>
            <a:ext cx="5857916" cy="67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1785918" y="1714488"/>
            <a:ext cx="3357586" cy="14287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571480"/>
            <a:ext cx="46672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1538" y="214290"/>
            <a:ext cx="650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이미지 교대로 표시하기</a:t>
            </a:r>
            <a:endParaRPr lang="ko-KR" altLang="en-US" b="1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857232"/>
            <a:ext cx="5438775" cy="4238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2571736" y="4214818"/>
            <a:ext cx="257176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00100" y="214290"/>
            <a:ext cx="7191375" cy="6643710"/>
            <a:chOff x="714348" y="214290"/>
            <a:chExt cx="7191375" cy="664371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214290"/>
              <a:ext cx="7191375" cy="3829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3933825"/>
              <a:ext cx="6534150" cy="292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" name="직사각형 4"/>
          <p:cNvSpPr/>
          <p:nvPr/>
        </p:nvSpPr>
        <p:spPr>
          <a:xfrm>
            <a:off x="1643042" y="571480"/>
            <a:ext cx="4357718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57356" y="2500306"/>
            <a:ext cx="5643602" cy="1071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85918" y="4357694"/>
            <a:ext cx="4786346" cy="1928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1643050"/>
            <a:ext cx="20955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85918" y="285728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중첩되 </a:t>
            </a:r>
            <a:r>
              <a:rPr lang="en-US" altLang="ko-KR" b="1" smtClean="0"/>
              <a:t>Layout </a:t>
            </a:r>
            <a:r>
              <a:rPr lang="ko-KR" altLang="en-US" b="1" smtClean="0"/>
              <a:t>교대로 표시하기</a:t>
            </a:r>
            <a:endParaRPr lang="ko-KR" altLang="en-US" b="1"/>
          </a:p>
        </p:txBody>
      </p:sp>
      <p:sp>
        <p:nvSpPr>
          <p:cNvPr id="6" name="왼쪽 중괄호 5"/>
          <p:cNvSpPr/>
          <p:nvPr/>
        </p:nvSpPr>
        <p:spPr>
          <a:xfrm>
            <a:off x="2714612" y="2643182"/>
            <a:ext cx="214314" cy="235745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57224" y="364331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LinearLayout</a:t>
            </a:r>
            <a:endParaRPr lang="ko-KR" altLang="en-US" b="1"/>
          </a:p>
        </p:txBody>
      </p:sp>
      <p:sp>
        <p:nvSpPr>
          <p:cNvPr id="8" name="오른쪽 중괄호 7"/>
          <p:cNvSpPr/>
          <p:nvPr/>
        </p:nvSpPr>
        <p:spPr>
          <a:xfrm>
            <a:off x="5500694" y="2071678"/>
            <a:ext cx="428628" cy="29289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143636" y="3357562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LinearLayout</a:t>
            </a:r>
            <a:endParaRPr lang="ko-KR" altLang="en-US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857224" y="857232"/>
            <a:ext cx="7105650" cy="5434049"/>
            <a:chOff x="857224" y="285728"/>
            <a:chExt cx="7105650" cy="543404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57224" y="285728"/>
              <a:ext cx="7105650" cy="522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57224" y="5500702"/>
              <a:ext cx="60198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" name="TextBox 4"/>
          <p:cNvSpPr txBox="1"/>
          <p:nvPr/>
        </p:nvSpPr>
        <p:spPr>
          <a:xfrm>
            <a:off x="1000100" y="214290"/>
            <a:ext cx="65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test_layout.xml</a:t>
            </a:r>
            <a:endParaRPr lang="ko-KR" altLang="en-US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714356"/>
            <a:ext cx="6357982" cy="52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55576" y="332656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안드로이드 프로젝트 소스 구조</a:t>
            </a:r>
            <a:endParaRPr lang="ko-KR" altLang="en-US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500042"/>
            <a:ext cx="6153150" cy="5495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214290"/>
            <a:ext cx="664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레이아웃 교대로 표시하기</a:t>
            </a:r>
            <a:endParaRPr lang="ko-KR" altLang="en-US" b="1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142984"/>
            <a:ext cx="72009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571604" y="642918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image_layout.xml</a:t>
            </a:r>
            <a:endParaRPr lang="ko-KR" altLang="en-US" b="1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5143512"/>
            <a:ext cx="65913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1928802"/>
            <a:ext cx="23622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00" y="0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/>
              <a:t>ImageActivity2.java</a:t>
            </a:r>
            <a:endParaRPr lang="ko-KR" altLang="en-US" b="1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723900"/>
            <a:ext cx="6553200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00034" y="1285860"/>
            <a:ext cx="3786214" cy="5000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4348" y="2214554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위도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4348" y="2845354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경도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28728" y="2214554"/>
            <a:ext cx="2571768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37.497978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28728" y="2845354"/>
            <a:ext cx="2571768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127.027613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2976" y="4286256"/>
            <a:ext cx="2500330" cy="4286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위치보기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1285860"/>
            <a:ext cx="3120744" cy="50482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71472" y="342900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위치명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428728" y="3429000"/>
            <a:ext cx="2571768" cy="3571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강남역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0298" y="142852"/>
            <a:ext cx="36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실습예제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357290" y="1428736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지도 위치 찾기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4282" y="571480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위치보기 클릭시 위</a:t>
            </a:r>
            <a:r>
              <a:rPr lang="en-US" altLang="ko-KR" b="1" smtClean="0"/>
              <a:t>,</a:t>
            </a:r>
            <a:r>
              <a:rPr lang="ko-KR" altLang="en-US" b="1" smtClean="0"/>
              <a:t>경도 정보를 토스트로 출력하고 위치명 표시하기</a:t>
            </a:r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5852" y="2000240"/>
            <a:ext cx="607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고급</a:t>
            </a:r>
            <a:r>
              <a:rPr lang="en-US" altLang="ko-KR" sz="4000" b="1" smtClean="0"/>
              <a:t>(</a:t>
            </a:r>
            <a:r>
              <a:rPr lang="ko-KR" altLang="en-US" sz="4000" b="1" smtClean="0"/>
              <a:t>선택</a:t>
            </a:r>
            <a:r>
              <a:rPr lang="en-US" altLang="ko-KR" sz="4000" b="1" smtClean="0"/>
              <a:t>)</a:t>
            </a:r>
            <a:r>
              <a:rPr lang="ko-KR" altLang="en-US" sz="4000" b="1" smtClean="0"/>
              <a:t> 위젯 기능</a:t>
            </a:r>
            <a:endParaRPr lang="ko-KR" altLang="en-US" sz="4000" b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5918" y="0"/>
            <a:ext cx="607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mtClean="0"/>
              <a:t>Spinner </a:t>
            </a:r>
            <a:r>
              <a:rPr lang="ko-KR" altLang="en-US" sz="2400" b="1" dirty="0" smtClean="0"/>
              <a:t>기능</a:t>
            </a:r>
            <a:endParaRPr lang="ko-KR" alt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214422"/>
            <a:ext cx="5924550" cy="3448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071538" y="500042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string.xml</a:t>
            </a:r>
            <a:r>
              <a:rPr lang="ko-KR" altLang="en-US" dirty="0" smtClean="0"/>
              <a:t>에서 </a:t>
            </a:r>
            <a:endParaRPr lang="ko-KR" alt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85728"/>
            <a:ext cx="6657975" cy="3324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571472" y="642918"/>
            <a:ext cx="7867650" cy="5467350"/>
            <a:chOff x="571472" y="642918"/>
            <a:chExt cx="7867650" cy="546735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642918"/>
              <a:ext cx="7867650" cy="546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" name="직사각형 4"/>
            <p:cNvSpPr/>
            <p:nvPr/>
          </p:nvSpPr>
          <p:spPr>
            <a:xfrm>
              <a:off x="1285852" y="2071678"/>
              <a:ext cx="5214974" cy="28575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14290"/>
            <a:ext cx="4162425" cy="6181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14285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7.ListView</a:t>
            </a:r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571472" y="642918"/>
            <a:ext cx="8143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1400" b="1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400" b="1" smtClean="0">
                <a:latin typeface="굴림" pitchFamily="50" charset="-127"/>
                <a:ea typeface="굴림" pitchFamily="50" charset="-127"/>
              </a:rPr>
              <a:t> 여러 개의 데이터를 사용자에게 보여주기 위해서 사용하는 위젯</a:t>
            </a:r>
            <a:endParaRPr lang="ko-KR" altLang="en-US" sz="1400" b="1"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1928802"/>
            <a:ext cx="6162675" cy="1952625"/>
            <a:chOff x="928662" y="2071678"/>
            <a:chExt cx="6162675" cy="1952625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2071678"/>
              <a:ext cx="6162675" cy="195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직사각형 4"/>
            <p:cNvSpPr/>
            <p:nvPr/>
          </p:nvSpPr>
          <p:spPr>
            <a:xfrm>
              <a:off x="928662" y="3071810"/>
              <a:ext cx="3929090" cy="78581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8" y="785794"/>
            <a:ext cx="3724268" cy="581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3784</TotalTime>
  <Words>1524</Words>
  <Application>Microsoft Office PowerPoint</Application>
  <PresentationFormat>화면 슬라이드 쇼(4:3)</PresentationFormat>
  <Paragraphs>426</Paragraphs>
  <Slides>129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All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End User</dc:creator>
  <cp:lastModifiedBy>bslee</cp:lastModifiedBy>
  <cp:revision>478</cp:revision>
  <dcterms:created xsi:type="dcterms:W3CDTF">2012-03-11T03:17:51Z</dcterms:created>
  <dcterms:modified xsi:type="dcterms:W3CDTF">2017-03-18T09:57:19Z</dcterms:modified>
</cp:coreProperties>
</file>